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7667625" cy="1079976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66CC"/>
    <a:srgbClr val="EF89DC"/>
    <a:srgbClr val="E226BE"/>
    <a:srgbClr val="ECD0EA"/>
    <a:srgbClr val="ABC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291" autoAdjust="0"/>
  </p:normalViewPr>
  <p:slideViewPr>
    <p:cSldViewPr snapToGrid="0">
      <p:cViewPr varScale="1">
        <p:scale>
          <a:sx n="58" d="100"/>
          <a:sy n="58" d="100"/>
        </p:scale>
        <p:origin x="16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E5180-9B14-4C3D-88FE-B1D8B914B66A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1241425"/>
            <a:ext cx="237966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FE96D-A75A-4C98-B7AD-8BAD260C0A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4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1pPr>
    <a:lvl2pPr marL="462595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2pPr>
    <a:lvl3pPr marL="925190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3pPr>
    <a:lvl4pPr marL="1387785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4pPr>
    <a:lvl5pPr marL="1850380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5pPr>
    <a:lvl6pPr marL="2312975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6pPr>
    <a:lvl7pPr marL="2775570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7pPr>
    <a:lvl8pPr marL="3238165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8pPr>
    <a:lvl9pPr marL="3700760" algn="l" defTabSz="925190" rtl="0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072" y="1767462"/>
            <a:ext cx="6517481" cy="3759917"/>
          </a:xfrm>
        </p:spPr>
        <p:txBody>
          <a:bodyPr anchor="b"/>
          <a:lstStyle>
            <a:lvl1pPr algn="ctr">
              <a:defRPr sz="503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8453" y="5672376"/>
            <a:ext cx="5750719" cy="2607442"/>
          </a:xfrm>
        </p:spPr>
        <p:txBody>
          <a:bodyPr/>
          <a:lstStyle>
            <a:lvl1pPr marL="0" indent="0" algn="ctr">
              <a:buNone/>
              <a:defRPr sz="2012"/>
            </a:lvl1pPr>
            <a:lvl2pPr marL="383362" indent="0" algn="ctr">
              <a:buNone/>
              <a:defRPr sz="1677"/>
            </a:lvl2pPr>
            <a:lvl3pPr marL="766724" indent="0" algn="ctr">
              <a:buNone/>
              <a:defRPr sz="1509"/>
            </a:lvl3pPr>
            <a:lvl4pPr marL="1150087" indent="0" algn="ctr">
              <a:buNone/>
              <a:defRPr sz="1342"/>
            </a:lvl4pPr>
            <a:lvl5pPr marL="1533449" indent="0" algn="ctr">
              <a:buNone/>
              <a:defRPr sz="1342"/>
            </a:lvl5pPr>
            <a:lvl6pPr marL="1916811" indent="0" algn="ctr">
              <a:buNone/>
              <a:defRPr sz="1342"/>
            </a:lvl6pPr>
            <a:lvl7pPr marL="2300173" indent="0" algn="ctr">
              <a:buNone/>
              <a:defRPr sz="1342"/>
            </a:lvl7pPr>
            <a:lvl8pPr marL="2683535" indent="0" algn="ctr">
              <a:buNone/>
              <a:defRPr sz="1342"/>
            </a:lvl8pPr>
            <a:lvl9pPr marL="3066898" indent="0" algn="ctr">
              <a:buNone/>
              <a:defRPr sz="1342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26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46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7144" y="574987"/>
            <a:ext cx="1653332" cy="91523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7149" y="574987"/>
            <a:ext cx="4864150" cy="91523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71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04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156" y="2692444"/>
            <a:ext cx="6613327" cy="4492401"/>
          </a:xfrm>
        </p:spPr>
        <p:txBody>
          <a:bodyPr anchor="b"/>
          <a:lstStyle>
            <a:lvl1pPr>
              <a:defRPr sz="503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156" y="7227345"/>
            <a:ext cx="6613327" cy="2362447"/>
          </a:xfrm>
        </p:spPr>
        <p:txBody>
          <a:bodyPr/>
          <a:lstStyle>
            <a:lvl1pPr marL="0" indent="0">
              <a:buNone/>
              <a:defRPr sz="2012">
                <a:solidFill>
                  <a:schemeClr val="tx1"/>
                </a:solidFill>
              </a:defRPr>
            </a:lvl1pPr>
            <a:lvl2pPr marL="383362" indent="0">
              <a:buNone/>
              <a:defRPr sz="1677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60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149" y="2874937"/>
            <a:ext cx="3258741" cy="685235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1735" y="2874937"/>
            <a:ext cx="3258741" cy="685235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03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8" y="574990"/>
            <a:ext cx="6613327" cy="208745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49" y="2647443"/>
            <a:ext cx="3243764" cy="1297471"/>
          </a:xfrm>
        </p:spPr>
        <p:txBody>
          <a:bodyPr anchor="b"/>
          <a:lstStyle>
            <a:lvl1pPr marL="0" indent="0">
              <a:buNone/>
              <a:defRPr sz="2012" b="1"/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149" y="3944914"/>
            <a:ext cx="3243764" cy="58023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1736" y="2647443"/>
            <a:ext cx="3259739" cy="1297471"/>
          </a:xfrm>
        </p:spPr>
        <p:txBody>
          <a:bodyPr anchor="b"/>
          <a:lstStyle>
            <a:lvl1pPr marL="0" indent="0">
              <a:buNone/>
              <a:defRPr sz="2012" b="1"/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1736" y="3944914"/>
            <a:ext cx="3259739" cy="58023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29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63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93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8" y="719984"/>
            <a:ext cx="2473009" cy="2519945"/>
          </a:xfrm>
        </p:spPr>
        <p:txBody>
          <a:bodyPr anchor="b"/>
          <a:lstStyle>
            <a:lvl1pPr>
              <a:defRPr sz="26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9739" y="1554968"/>
            <a:ext cx="3881735" cy="7674832"/>
          </a:xfrm>
        </p:spPr>
        <p:txBody>
          <a:bodyPr/>
          <a:lstStyle>
            <a:lvl1pPr>
              <a:defRPr sz="2683"/>
            </a:lvl1pPr>
            <a:lvl2pPr>
              <a:defRPr sz="2348"/>
            </a:lvl2pPr>
            <a:lvl3pPr>
              <a:defRPr sz="2012"/>
            </a:lvl3pPr>
            <a:lvl4pPr>
              <a:defRPr sz="1677"/>
            </a:lvl4pPr>
            <a:lvl5pPr>
              <a:defRPr sz="1677"/>
            </a:lvl5pPr>
            <a:lvl6pPr>
              <a:defRPr sz="1677"/>
            </a:lvl6pPr>
            <a:lvl7pPr>
              <a:defRPr sz="1677"/>
            </a:lvl7pPr>
            <a:lvl8pPr>
              <a:defRPr sz="1677"/>
            </a:lvl8pPr>
            <a:lvl9pPr>
              <a:defRPr sz="167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8148" y="3239929"/>
            <a:ext cx="2473009" cy="6002369"/>
          </a:xfrm>
        </p:spPr>
        <p:txBody>
          <a:bodyPr/>
          <a:lstStyle>
            <a:lvl1pPr marL="0" indent="0">
              <a:buNone/>
              <a:defRPr sz="1342"/>
            </a:lvl1pPr>
            <a:lvl2pPr marL="383362" indent="0">
              <a:buNone/>
              <a:defRPr sz="1174"/>
            </a:lvl2pPr>
            <a:lvl3pPr marL="766724" indent="0">
              <a:buNone/>
              <a:defRPr sz="1006"/>
            </a:lvl3pPr>
            <a:lvl4pPr marL="1150087" indent="0">
              <a:buNone/>
              <a:defRPr sz="839"/>
            </a:lvl4pPr>
            <a:lvl5pPr marL="1533449" indent="0">
              <a:buNone/>
              <a:defRPr sz="839"/>
            </a:lvl5pPr>
            <a:lvl6pPr marL="1916811" indent="0">
              <a:buNone/>
              <a:defRPr sz="839"/>
            </a:lvl6pPr>
            <a:lvl7pPr marL="2300173" indent="0">
              <a:buNone/>
              <a:defRPr sz="839"/>
            </a:lvl7pPr>
            <a:lvl8pPr marL="2683535" indent="0">
              <a:buNone/>
              <a:defRPr sz="839"/>
            </a:lvl8pPr>
            <a:lvl9pPr marL="3066898" indent="0">
              <a:buNone/>
              <a:defRPr sz="839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70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8" y="719984"/>
            <a:ext cx="2473009" cy="2519945"/>
          </a:xfrm>
        </p:spPr>
        <p:txBody>
          <a:bodyPr anchor="b"/>
          <a:lstStyle>
            <a:lvl1pPr>
              <a:defRPr sz="26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59739" y="1554968"/>
            <a:ext cx="3881735" cy="7674832"/>
          </a:xfrm>
        </p:spPr>
        <p:txBody>
          <a:bodyPr anchor="t"/>
          <a:lstStyle>
            <a:lvl1pPr marL="0" indent="0">
              <a:buNone/>
              <a:defRPr sz="2683"/>
            </a:lvl1pPr>
            <a:lvl2pPr marL="383362" indent="0">
              <a:buNone/>
              <a:defRPr sz="2348"/>
            </a:lvl2pPr>
            <a:lvl3pPr marL="766724" indent="0">
              <a:buNone/>
              <a:defRPr sz="2012"/>
            </a:lvl3pPr>
            <a:lvl4pPr marL="1150087" indent="0">
              <a:buNone/>
              <a:defRPr sz="1677"/>
            </a:lvl4pPr>
            <a:lvl5pPr marL="1533449" indent="0">
              <a:buNone/>
              <a:defRPr sz="1677"/>
            </a:lvl5pPr>
            <a:lvl6pPr marL="1916811" indent="0">
              <a:buNone/>
              <a:defRPr sz="1677"/>
            </a:lvl6pPr>
            <a:lvl7pPr marL="2300173" indent="0">
              <a:buNone/>
              <a:defRPr sz="1677"/>
            </a:lvl7pPr>
            <a:lvl8pPr marL="2683535" indent="0">
              <a:buNone/>
              <a:defRPr sz="1677"/>
            </a:lvl8pPr>
            <a:lvl9pPr marL="3066898" indent="0">
              <a:buNone/>
              <a:defRPr sz="167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8148" y="3239929"/>
            <a:ext cx="2473009" cy="6002369"/>
          </a:xfrm>
        </p:spPr>
        <p:txBody>
          <a:bodyPr/>
          <a:lstStyle>
            <a:lvl1pPr marL="0" indent="0">
              <a:buNone/>
              <a:defRPr sz="1342"/>
            </a:lvl1pPr>
            <a:lvl2pPr marL="383362" indent="0">
              <a:buNone/>
              <a:defRPr sz="1174"/>
            </a:lvl2pPr>
            <a:lvl3pPr marL="766724" indent="0">
              <a:buNone/>
              <a:defRPr sz="1006"/>
            </a:lvl3pPr>
            <a:lvl4pPr marL="1150087" indent="0">
              <a:buNone/>
              <a:defRPr sz="839"/>
            </a:lvl4pPr>
            <a:lvl5pPr marL="1533449" indent="0">
              <a:buNone/>
              <a:defRPr sz="839"/>
            </a:lvl5pPr>
            <a:lvl6pPr marL="1916811" indent="0">
              <a:buNone/>
              <a:defRPr sz="839"/>
            </a:lvl6pPr>
            <a:lvl7pPr marL="2300173" indent="0">
              <a:buNone/>
              <a:defRPr sz="839"/>
            </a:lvl7pPr>
            <a:lvl8pPr marL="2683535" indent="0">
              <a:buNone/>
              <a:defRPr sz="839"/>
            </a:lvl8pPr>
            <a:lvl9pPr marL="3066898" indent="0">
              <a:buNone/>
              <a:defRPr sz="839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84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7149" y="574990"/>
            <a:ext cx="6613327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149" y="2874937"/>
            <a:ext cx="6613327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7149" y="10009783"/>
            <a:ext cx="172521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B092-32BC-4605-A79A-DB226976B5BB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39901" y="10009783"/>
            <a:ext cx="2587823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260" y="10009783"/>
            <a:ext cx="172521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86F13-16AA-4C90-B390-CB651AFDFB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11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66724" rtl="0" eaLnBrk="1" latinLnBrk="0" hangingPunct="1">
        <a:lnSpc>
          <a:spcPct val="90000"/>
        </a:lnSpc>
        <a:spcBef>
          <a:spcPct val="0"/>
        </a:spcBef>
        <a:buNone/>
        <a:defRPr sz="36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681" indent="-191681" algn="l" defTabSz="766724" rtl="0" eaLnBrk="1" latinLnBrk="0" hangingPunct="1">
        <a:lnSpc>
          <a:spcPct val="90000"/>
        </a:lnSpc>
        <a:spcBef>
          <a:spcPts val="839"/>
        </a:spcBef>
        <a:buFont typeface="Arial" panose="020B0604020202020204" pitchFamily="34" charset="0"/>
        <a:buChar char="•"/>
        <a:defRPr sz="2348" kern="1200">
          <a:solidFill>
            <a:schemeClr val="tx1"/>
          </a:solidFill>
          <a:latin typeface="+mn-lt"/>
          <a:ea typeface="+mn-ea"/>
          <a:cs typeface="+mn-cs"/>
        </a:defRPr>
      </a:lvl1pPr>
      <a:lvl2pPr marL="575043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2" kern="1200">
          <a:solidFill>
            <a:schemeClr val="tx1"/>
          </a:solidFill>
          <a:latin typeface="+mn-lt"/>
          <a:ea typeface="+mn-ea"/>
          <a:cs typeface="+mn-cs"/>
        </a:defRPr>
      </a:lvl2pPr>
      <a:lvl3pPr marL="958406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7" kern="1200">
          <a:solidFill>
            <a:schemeClr val="tx1"/>
          </a:solidFill>
          <a:latin typeface="+mn-lt"/>
          <a:ea typeface="+mn-ea"/>
          <a:cs typeface="+mn-cs"/>
        </a:defRPr>
      </a:lvl3pPr>
      <a:lvl4pPr marL="1341768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5130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8492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1854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5217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8579" indent="-191681" algn="l" defTabSz="766724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362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724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50087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3449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6811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300173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3535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6898" algn="l" defTabSz="766724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à coins arrondis 129">
            <a:extLst>
              <a:ext uri="{FF2B5EF4-FFF2-40B4-BE49-F238E27FC236}">
                <a16:creationId xmlns:a16="http://schemas.microsoft.com/office/drawing/2014/main" id="{60DD4447-F8DC-0D50-F5BE-F5A6E081B321}"/>
              </a:ext>
            </a:extLst>
          </p:cNvPr>
          <p:cNvSpPr/>
          <p:nvPr/>
        </p:nvSpPr>
        <p:spPr>
          <a:xfrm>
            <a:off x="215812" y="3759216"/>
            <a:ext cx="7236000" cy="1076218"/>
          </a:xfrm>
          <a:prstGeom prst="roundRect">
            <a:avLst>
              <a:gd name="adj" fmla="val 121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endParaRPr lang="fr-FR" b="1" dirty="0">
              <a:solidFill>
                <a:schemeClr val="tx1"/>
              </a:solidFill>
              <a:latin typeface="Myriad Pro"/>
            </a:endParaRPr>
          </a:p>
        </p:txBody>
      </p:sp>
      <p:sp>
        <p:nvSpPr>
          <p:cNvPr id="6" name="Rectangle à coins arrondis 129">
            <a:extLst>
              <a:ext uri="{FF2B5EF4-FFF2-40B4-BE49-F238E27FC236}">
                <a16:creationId xmlns:a16="http://schemas.microsoft.com/office/drawing/2014/main" id="{D96BBE20-26A4-4896-B32A-90A69FDD220F}"/>
              </a:ext>
            </a:extLst>
          </p:cNvPr>
          <p:cNvSpPr/>
          <p:nvPr/>
        </p:nvSpPr>
        <p:spPr>
          <a:xfrm>
            <a:off x="374198" y="1151422"/>
            <a:ext cx="6981330" cy="3693946"/>
          </a:xfrm>
          <a:prstGeom prst="roundRect">
            <a:avLst>
              <a:gd name="adj" fmla="val 121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Myriad Pro"/>
              </a:rPr>
              <a:t>Semestre 1 : Tronc Commun</a:t>
            </a:r>
          </a:p>
        </p:txBody>
      </p:sp>
      <p:sp>
        <p:nvSpPr>
          <p:cNvPr id="7" name="Rectangle à coins arrondis 92">
            <a:extLst>
              <a:ext uri="{FF2B5EF4-FFF2-40B4-BE49-F238E27FC236}">
                <a16:creationId xmlns:a16="http://schemas.microsoft.com/office/drawing/2014/main" id="{2788BBA5-374D-4E4C-BFB6-1C9D5B628A0A}"/>
              </a:ext>
            </a:extLst>
          </p:cNvPr>
          <p:cNvSpPr/>
          <p:nvPr/>
        </p:nvSpPr>
        <p:spPr>
          <a:xfrm>
            <a:off x="456084" y="1920539"/>
            <a:ext cx="1296000" cy="756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Molécules du Vivant</a:t>
            </a:r>
          </a:p>
        </p:txBody>
      </p:sp>
      <p:sp>
        <p:nvSpPr>
          <p:cNvPr id="8" name="Rectangle à coins arrondis 92">
            <a:extLst>
              <a:ext uri="{FF2B5EF4-FFF2-40B4-BE49-F238E27FC236}">
                <a16:creationId xmlns:a16="http://schemas.microsoft.com/office/drawing/2014/main" id="{6EAB9977-848C-40F6-8CA0-B06569F367A5}"/>
              </a:ext>
            </a:extLst>
          </p:cNvPr>
          <p:cNvSpPr/>
          <p:nvPr/>
        </p:nvSpPr>
        <p:spPr>
          <a:xfrm>
            <a:off x="1831782" y="1920538"/>
            <a:ext cx="1296000" cy="756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Cellules et Virus</a:t>
            </a:r>
          </a:p>
        </p:txBody>
      </p:sp>
      <p:sp>
        <p:nvSpPr>
          <p:cNvPr id="9" name="Rectangle à coins arrondis 92">
            <a:extLst>
              <a:ext uri="{FF2B5EF4-FFF2-40B4-BE49-F238E27FC236}">
                <a16:creationId xmlns:a16="http://schemas.microsoft.com/office/drawing/2014/main" id="{CE13885D-8D00-44A5-B3E1-2A13135E727D}"/>
              </a:ext>
            </a:extLst>
          </p:cNvPr>
          <p:cNvSpPr/>
          <p:nvPr/>
        </p:nvSpPr>
        <p:spPr>
          <a:xfrm>
            <a:off x="3207480" y="1920540"/>
            <a:ext cx="1296000" cy="756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Les Grandes Fonctions des Etres Vivants</a:t>
            </a:r>
          </a:p>
        </p:txBody>
      </p:sp>
      <p:sp>
        <p:nvSpPr>
          <p:cNvPr id="10" name="Rectangle à coins arrondis 92">
            <a:extLst>
              <a:ext uri="{FF2B5EF4-FFF2-40B4-BE49-F238E27FC236}">
                <a16:creationId xmlns:a16="http://schemas.microsoft.com/office/drawing/2014/main" id="{B7F4648F-3FFC-4DB2-B6AA-DB0286DA06BE}"/>
              </a:ext>
            </a:extLst>
          </p:cNvPr>
          <p:cNvSpPr/>
          <p:nvPr/>
        </p:nvSpPr>
        <p:spPr>
          <a:xfrm>
            <a:off x="4583178" y="1920538"/>
            <a:ext cx="1296000" cy="756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Ecologie et Biodiversité</a:t>
            </a:r>
          </a:p>
        </p:txBody>
      </p:sp>
      <p:sp>
        <p:nvSpPr>
          <p:cNvPr id="11" name="Rectangle à coins arrondis 92">
            <a:extLst>
              <a:ext uri="{FF2B5EF4-FFF2-40B4-BE49-F238E27FC236}">
                <a16:creationId xmlns:a16="http://schemas.microsoft.com/office/drawing/2014/main" id="{C9E3A147-FA14-4D23-A2D9-8AEC6205C65D}"/>
              </a:ext>
            </a:extLst>
          </p:cNvPr>
          <p:cNvSpPr/>
          <p:nvPr/>
        </p:nvSpPr>
        <p:spPr>
          <a:xfrm>
            <a:off x="5958876" y="1920538"/>
            <a:ext cx="1296000" cy="756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Planète, Terre, Environnement et Ressources</a:t>
            </a:r>
          </a:p>
        </p:txBody>
      </p:sp>
      <p:sp>
        <p:nvSpPr>
          <p:cNvPr id="12" name="Rectangle à coins arrondis 92">
            <a:extLst>
              <a:ext uri="{FF2B5EF4-FFF2-40B4-BE49-F238E27FC236}">
                <a16:creationId xmlns:a16="http://schemas.microsoft.com/office/drawing/2014/main" id="{25FB12A5-503F-4ED2-9631-7DB0FEE92897}"/>
              </a:ext>
            </a:extLst>
          </p:cNvPr>
          <p:cNvSpPr/>
          <p:nvPr/>
        </p:nvSpPr>
        <p:spPr>
          <a:xfrm>
            <a:off x="524325" y="3138422"/>
            <a:ext cx="684728" cy="324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Anglais</a:t>
            </a:r>
          </a:p>
          <a:p>
            <a:pPr algn="ctr"/>
            <a:endParaRPr lang="fr-FR" sz="1200" b="1" dirty="0">
              <a:solidFill>
                <a:schemeClr val="tx1"/>
              </a:solidFill>
              <a:latin typeface="Myriad Pro" pitchFamily="34" charset="0"/>
              <a:cs typeface="Times" charset="0"/>
            </a:endParaRPr>
          </a:p>
        </p:txBody>
      </p:sp>
      <p:sp>
        <p:nvSpPr>
          <p:cNvPr id="13" name="Rectangle à coins arrondis 92">
            <a:extLst>
              <a:ext uri="{FF2B5EF4-FFF2-40B4-BE49-F238E27FC236}">
                <a16:creationId xmlns:a16="http://schemas.microsoft.com/office/drawing/2014/main" id="{253C0DA1-568A-4585-94EA-E29733CC0A2E}"/>
              </a:ext>
            </a:extLst>
          </p:cNvPr>
          <p:cNvSpPr/>
          <p:nvPr/>
        </p:nvSpPr>
        <p:spPr>
          <a:xfrm>
            <a:off x="1313592" y="3138422"/>
            <a:ext cx="1214101" cy="504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Mathématiques Appliquées</a:t>
            </a:r>
          </a:p>
        </p:txBody>
      </p:sp>
      <p:sp>
        <p:nvSpPr>
          <p:cNvPr id="14" name="Rectangle à coins arrondis 92">
            <a:extLst>
              <a:ext uri="{FF2B5EF4-FFF2-40B4-BE49-F238E27FC236}">
                <a16:creationId xmlns:a16="http://schemas.microsoft.com/office/drawing/2014/main" id="{DDA85C56-E8B8-422F-B3F4-6F48B67C2621}"/>
              </a:ext>
            </a:extLst>
          </p:cNvPr>
          <p:cNvSpPr/>
          <p:nvPr/>
        </p:nvSpPr>
        <p:spPr>
          <a:xfrm>
            <a:off x="2632231" y="3138422"/>
            <a:ext cx="1774920" cy="504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Pratique de Laboratoire et de Terrain</a:t>
            </a:r>
          </a:p>
        </p:txBody>
      </p:sp>
      <p:sp>
        <p:nvSpPr>
          <p:cNvPr id="15" name="Rectangle à coins arrondis 92">
            <a:extLst>
              <a:ext uri="{FF2B5EF4-FFF2-40B4-BE49-F238E27FC236}">
                <a16:creationId xmlns:a16="http://schemas.microsoft.com/office/drawing/2014/main" id="{BA5B2E90-0573-4EAE-9585-2CFA4E604A89}"/>
              </a:ext>
            </a:extLst>
          </p:cNvPr>
          <p:cNvSpPr/>
          <p:nvPr/>
        </p:nvSpPr>
        <p:spPr>
          <a:xfrm>
            <a:off x="5065203" y="3138422"/>
            <a:ext cx="1504552" cy="324000"/>
          </a:xfrm>
          <a:prstGeom prst="roundRect">
            <a:avLst>
              <a:gd name="adj" fmla="val 14462"/>
            </a:avLst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rPr>
              <a:t>Réussite étudiante</a:t>
            </a:r>
          </a:p>
          <a:p>
            <a:pPr algn="ctr"/>
            <a:endParaRPr lang="fr-FR" sz="1200" b="1" dirty="0">
              <a:solidFill>
                <a:schemeClr val="tx1"/>
              </a:solidFill>
              <a:latin typeface="Myriad Pro" pitchFamily="34" charset="0"/>
              <a:cs typeface="Times" charset="0"/>
            </a:endParaRPr>
          </a:p>
        </p:txBody>
      </p:sp>
      <p:sp>
        <p:nvSpPr>
          <p:cNvPr id="16" name="Rectangle à coins arrondis 130">
            <a:extLst>
              <a:ext uri="{FF2B5EF4-FFF2-40B4-BE49-F238E27FC236}">
                <a16:creationId xmlns:a16="http://schemas.microsoft.com/office/drawing/2014/main" id="{25B3862B-EF6A-4BB3-9C6E-355E19BFD975}"/>
              </a:ext>
            </a:extLst>
          </p:cNvPr>
          <p:cNvSpPr/>
          <p:nvPr/>
        </p:nvSpPr>
        <p:spPr>
          <a:xfrm>
            <a:off x="2969812" y="1617966"/>
            <a:ext cx="1728000" cy="288000"/>
          </a:xfrm>
          <a:prstGeom prst="roundRect">
            <a:avLst>
              <a:gd name="adj" fmla="val 17252"/>
            </a:avLst>
          </a:prstGeom>
          <a:solidFill>
            <a:srgbClr val="53A5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fr-FR" sz="1400" i="1" dirty="0">
                <a:solidFill>
                  <a:schemeClr val="tx1"/>
                </a:solidFill>
                <a:latin typeface="Myriad Pro" pitchFamily="34" charset="0"/>
              </a:rPr>
              <a:t>Socle disciplinaire</a:t>
            </a:r>
          </a:p>
        </p:txBody>
      </p:sp>
      <p:sp>
        <p:nvSpPr>
          <p:cNvPr id="17" name="Rectangle à coins arrondis 130">
            <a:extLst>
              <a:ext uri="{FF2B5EF4-FFF2-40B4-BE49-F238E27FC236}">
                <a16:creationId xmlns:a16="http://schemas.microsoft.com/office/drawing/2014/main" id="{A83D65CF-C6E1-4762-A1CF-BFAC0DD21E61}"/>
              </a:ext>
            </a:extLst>
          </p:cNvPr>
          <p:cNvSpPr/>
          <p:nvPr/>
        </p:nvSpPr>
        <p:spPr>
          <a:xfrm>
            <a:off x="1005275" y="2839709"/>
            <a:ext cx="2412000" cy="288000"/>
          </a:xfrm>
          <a:prstGeom prst="roundRect">
            <a:avLst>
              <a:gd name="adj" fmla="val 17252"/>
            </a:avLst>
          </a:prstGeom>
          <a:solidFill>
            <a:srgbClr val="53A5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fr-FR" sz="1400" i="1" dirty="0">
                <a:solidFill>
                  <a:schemeClr val="tx1"/>
                </a:solidFill>
                <a:latin typeface="Myriad Pro" pitchFamily="34" charset="0"/>
              </a:rPr>
              <a:t>Transversal et Linguistique</a:t>
            </a:r>
          </a:p>
        </p:txBody>
      </p:sp>
      <p:sp>
        <p:nvSpPr>
          <p:cNvPr id="18" name="Rectangle à coins arrondis 130">
            <a:extLst>
              <a:ext uri="{FF2B5EF4-FFF2-40B4-BE49-F238E27FC236}">
                <a16:creationId xmlns:a16="http://schemas.microsoft.com/office/drawing/2014/main" id="{CBDD0D61-7AA2-49CD-ADCE-425F59B6EC83}"/>
              </a:ext>
            </a:extLst>
          </p:cNvPr>
          <p:cNvSpPr/>
          <p:nvPr/>
        </p:nvSpPr>
        <p:spPr>
          <a:xfrm>
            <a:off x="4798483" y="2839709"/>
            <a:ext cx="2061105" cy="288000"/>
          </a:xfrm>
          <a:prstGeom prst="roundRect">
            <a:avLst>
              <a:gd name="adj" fmla="val 17252"/>
            </a:avLst>
          </a:prstGeom>
          <a:solidFill>
            <a:srgbClr val="53A5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fr-FR" sz="1400" i="1" dirty="0">
                <a:solidFill>
                  <a:schemeClr val="tx1"/>
                </a:solidFill>
                <a:latin typeface="Myriad Pro" pitchFamily="34" charset="0"/>
              </a:rPr>
              <a:t>Préprofessionnalisation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511D28AB-69F1-4DDF-A5DC-E66916CE2725}"/>
              </a:ext>
            </a:extLst>
          </p:cNvPr>
          <p:cNvSpPr txBox="1"/>
          <p:nvPr/>
        </p:nvSpPr>
        <p:spPr>
          <a:xfrm>
            <a:off x="176526" y="158097"/>
            <a:ext cx="54200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Myriad Pro"/>
              </a:rPr>
              <a:t>Licence 1 Sciences de la Vie, de la Terre et de l’Environnement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02662" y="4927605"/>
            <a:ext cx="6207081" cy="5283592"/>
            <a:chOff x="648686" y="5162552"/>
            <a:chExt cx="6207081" cy="5398805"/>
          </a:xfrm>
        </p:grpSpPr>
        <p:sp>
          <p:nvSpPr>
            <p:cNvPr id="83" name="Rectangle à coins arrondis 129">
              <a:extLst>
                <a:ext uri="{FF2B5EF4-FFF2-40B4-BE49-F238E27FC236}">
                  <a16:creationId xmlns:a16="http://schemas.microsoft.com/office/drawing/2014/main" id="{A1A47ED9-A1B0-425A-8D29-D7FFCA5ADD89}"/>
                </a:ext>
              </a:extLst>
            </p:cNvPr>
            <p:cNvSpPr/>
            <p:nvPr/>
          </p:nvSpPr>
          <p:spPr>
            <a:xfrm>
              <a:off x="789085" y="5162552"/>
              <a:ext cx="5944682" cy="5398805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fr-FR" b="1" dirty="0">
                  <a:solidFill>
                    <a:schemeClr val="tx1"/>
                  </a:solidFill>
                  <a:latin typeface="Myriad Pro"/>
                </a:rPr>
                <a:t>Semestre 2 : deux mentions au choix</a:t>
              </a:r>
            </a:p>
          </p:txBody>
        </p:sp>
        <p:sp>
          <p:nvSpPr>
            <p:cNvPr id="34" name="Rectangle à coins arrondis 92">
              <a:extLst>
                <a:ext uri="{FF2B5EF4-FFF2-40B4-BE49-F238E27FC236}">
                  <a16:creationId xmlns:a16="http://schemas.microsoft.com/office/drawing/2014/main" id="{D5B46334-5758-4675-B209-0B9455ED4D81}"/>
                </a:ext>
              </a:extLst>
            </p:cNvPr>
            <p:cNvSpPr/>
            <p:nvPr/>
          </p:nvSpPr>
          <p:spPr>
            <a:xfrm>
              <a:off x="1662503" y="8972556"/>
              <a:ext cx="684728" cy="32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Anglais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35" name="Rectangle à coins arrondis 92">
              <a:extLst>
                <a:ext uri="{FF2B5EF4-FFF2-40B4-BE49-F238E27FC236}">
                  <a16:creationId xmlns:a16="http://schemas.microsoft.com/office/drawing/2014/main" id="{A97809A4-2AE9-47E5-95D1-F5C03B36494F}"/>
                </a:ext>
              </a:extLst>
            </p:cNvPr>
            <p:cNvSpPr/>
            <p:nvPr/>
          </p:nvSpPr>
          <p:spPr>
            <a:xfrm>
              <a:off x="2383412" y="8972556"/>
              <a:ext cx="1417491" cy="32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Biostatistiques</a:t>
              </a:r>
            </a:p>
          </p:txBody>
        </p:sp>
        <p:sp>
          <p:nvSpPr>
            <p:cNvPr id="37" name="Rectangle à coins arrondis 92">
              <a:extLst>
                <a:ext uri="{FF2B5EF4-FFF2-40B4-BE49-F238E27FC236}">
                  <a16:creationId xmlns:a16="http://schemas.microsoft.com/office/drawing/2014/main" id="{797D605A-E595-405A-81E9-61B67450958A}"/>
                </a:ext>
              </a:extLst>
            </p:cNvPr>
            <p:cNvSpPr/>
            <p:nvPr/>
          </p:nvSpPr>
          <p:spPr>
            <a:xfrm>
              <a:off x="4269582" y="8977720"/>
              <a:ext cx="1556496" cy="32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Réussite étudiante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39" name="Rectangle à coins arrondis 130">
              <a:extLst>
                <a:ext uri="{FF2B5EF4-FFF2-40B4-BE49-F238E27FC236}">
                  <a16:creationId xmlns:a16="http://schemas.microsoft.com/office/drawing/2014/main" id="{77735D67-CF95-4FD0-A077-A0292D21A4C8}"/>
                </a:ext>
              </a:extLst>
            </p:cNvPr>
            <p:cNvSpPr/>
            <p:nvPr/>
          </p:nvSpPr>
          <p:spPr>
            <a:xfrm>
              <a:off x="1512579" y="8683368"/>
              <a:ext cx="2376000" cy="288000"/>
            </a:xfrm>
            <a:prstGeom prst="roundRect">
              <a:avLst>
                <a:gd name="adj" fmla="val 17252"/>
              </a:avLst>
            </a:prstGeom>
            <a:solidFill>
              <a:srgbClr val="53A5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400" i="1" dirty="0">
                  <a:solidFill>
                    <a:schemeClr val="tx1"/>
                  </a:solidFill>
                  <a:latin typeface="Myriad Pro" pitchFamily="34" charset="0"/>
                </a:rPr>
                <a:t>Transversal et Linguistique</a:t>
              </a:r>
            </a:p>
          </p:txBody>
        </p:sp>
        <p:sp>
          <p:nvSpPr>
            <p:cNvPr id="40" name="Rectangle à coins arrondis 130">
              <a:extLst>
                <a:ext uri="{FF2B5EF4-FFF2-40B4-BE49-F238E27FC236}">
                  <a16:creationId xmlns:a16="http://schemas.microsoft.com/office/drawing/2014/main" id="{C7EC55DE-6BB3-4C15-A6C6-EB1B7A7E3DFD}"/>
                </a:ext>
              </a:extLst>
            </p:cNvPr>
            <p:cNvSpPr/>
            <p:nvPr/>
          </p:nvSpPr>
          <p:spPr>
            <a:xfrm>
              <a:off x="3974039" y="8692893"/>
              <a:ext cx="2071691" cy="288000"/>
            </a:xfrm>
            <a:prstGeom prst="roundRect">
              <a:avLst>
                <a:gd name="adj" fmla="val 17252"/>
              </a:avLst>
            </a:prstGeom>
            <a:solidFill>
              <a:srgbClr val="53A5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400" i="1" dirty="0">
                  <a:solidFill>
                    <a:schemeClr val="tx1"/>
                  </a:solidFill>
                  <a:latin typeface="Myriad Pro" pitchFamily="34" charset="0"/>
                </a:rPr>
                <a:t>Préprofessionnalisation</a:t>
              </a:r>
            </a:p>
          </p:txBody>
        </p:sp>
        <p:sp>
          <p:nvSpPr>
            <p:cNvPr id="63" name="Rectangle à coins arrondis 129">
              <a:extLst>
                <a:ext uri="{FF2B5EF4-FFF2-40B4-BE49-F238E27FC236}">
                  <a16:creationId xmlns:a16="http://schemas.microsoft.com/office/drawing/2014/main" id="{ABDF1EA0-ACB2-400E-AF17-C6CEA43EC2F1}"/>
                </a:ext>
              </a:extLst>
            </p:cNvPr>
            <p:cNvSpPr/>
            <p:nvPr/>
          </p:nvSpPr>
          <p:spPr>
            <a:xfrm>
              <a:off x="3313166" y="5737790"/>
              <a:ext cx="1233552" cy="514800"/>
            </a:xfrm>
            <a:prstGeom prst="roundRect">
              <a:avLst>
                <a:gd name="adj" fmla="val 12120"/>
              </a:avLst>
            </a:prstGeom>
            <a:gradFill>
              <a:gsLst>
                <a:gs pos="0">
                  <a:srgbClr val="FF66CC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/>
                </a:rPr>
                <a:t>1</a:t>
              </a:r>
              <a:r>
                <a:rPr lang="fr-FR" sz="1000" i="1" dirty="0">
                  <a:solidFill>
                    <a:schemeClr val="tx1"/>
                  </a:solidFill>
                  <a:latin typeface="Myriad Pro"/>
                </a:rPr>
                <a:t> </a:t>
              </a:r>
              <a:r>
                <a:rPr lang="fr-FR" sz="900" i="1" dirty="0">
                  <a:solidFill>
                    <a:schemeClr val="tx1"/>
                  </a:solidFill>
                  <a:latin typeface="Myriad Pro"/>
                </a:rPr>
                <a:t>(mention SV) </a:t>
              </a:r>
            </a:p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/>
                </a:rPr>
                <a:t>ou 2</a:t>
              </a:r>
              <a:r>
                <a:rPr lang="fr-FR" sz="1000" i="1" dirty="0">
                  <a:solidFill>
                    <a:schemeClr val="tx1"/>
                  </a:solidFill>
                  <a:latin typeface="Myriad Pro"/>
                </a:rPr>
                <a:t> </a:t>
              </a:r>
              <a:r>
                <a:rPr lang="fr-FR" sz="900" i="1" dirty="0">
                  <a:solidFill>
                    <a:schemeClr val="tx1"/>
                  </a:solidFill>
                  <a:latin typeface="Myriad Pro"/>
                </a:rPr>
                <a:t>(mention STE) </a:t>
              </a:r>
              <a:r>
                <a:rPr lang="fr-FR" sz="1100" i="1" dirty="0">
                  <a:solidFill>
                    <a:schemeClr val="tx1"/>
                  </a:solidFill>
                  <a:latin typeface="Myriad Pro"/>
                </a:rPr>
                <a:t>options au choix</a:t>
              </a:r>
            </a:p>
          </p:txBody>
        </p:sp>
        <p:sp>
          <p:nvSpPr>
            <p:cNvPr id="64" name="Rectangle à coins arrondis 152">
              <a:extLst>
                <a:ext uri="{FF2B5EF4-FFF2-40B4-BE49-F238E27FC236}">
                  <a16:creationId xmlns:a16="http://schemas.microsoft.com/office/drawing/2014/main" id="{0F3228E8-DDD0-45EA-AA60-6F9927F50F04}"/>
                </a:ext>
              </a:extLst>
            </p:cNvPr>
            <p:cNvSpPr/>
            <p:nvPr/>
          </p:nvSpPr>
          <p:spPr>
            <a:xfrm>
              <a:off x="857050" y="6207581"/>
              <a:ext cx="2376000" cy="2376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lvl="0" algn="ctr"/>
              <a:endParaRPr lang="fr-FR" sz="1400" b="1" i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id="{638116D9-7C46-49A8-BC1D-3B333AC3A6A5}"/>
                </a:ext>
              </a:extLst>
            </p:cNvPr>
            <p:cNvSpPr/>
            <p:nvPr/>
          </p:nvSpPr>
          <p:spPr>
            <a:xfrm>
              <a:off x="648686" y="6769898"/>
              <a:ext cx="1699860" cy="157391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Biologie Cellulaire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 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Communication nerveuse et hormonale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Biologie Evolutive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Anatomie fonctionnelle des plantes</a:t>
              </a:r>
              <a:endParaRPr lang="fr-FR" sz="1200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  <a:p>
              <a:pPr algn="ctr">
                <a:lnSpc>
                  <a:spcPts val="1300"/>
                </a:lnSpc>
              </a:pPr>
              <a:endParaRPr lang="fr-FR" sz="1200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  <a:p>
              <a:pPr algn="ctr">
                <a:lnSpc>
                  <a:spcPts val="1300"/>
                </a:lnSpc>
              </a:pPr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70" name="Ellipse 69">
              <a:extLst>
                <a:ext uri="{FF2B5EF4-FFF2-40B4-BE49-F238E27FC236}">
                  <a16:creationId xmlns:a16="http://schemas.microsoft.com/office/drawing/2014/main" id="{6FA7EAAC-D748-4132-A822-A61D3475114D}"/>
                </a:ext>
              </a:extLst>
            </p:cNvPr>
            <p:cNvSpPr/>
            <p:nvPr/>
          </p:nvSpPr>
          <p:spPr>
            <a:xfrm>
              <a:off x="1763503" y="6445209"/>
              <a:ext cx="1742868" cy="2220479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Diversité du règne animal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Diversité du règne végétal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Structure des protéines et Enzymologie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 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Chimie et Biophysique</a:t>
              </a:r>
            </a:p>
            <a:p>
              <a:pPr algn="ctr">
                <a:lnSpc>
                  <a:spcPts val="1300"/>
                </a:lnSpc>
              </a:pPr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  <a:p>
              <a:pPr algn="ctr">
                <a:lnSpc>
                  <a:spcPts val="1300"/>
                </a:lnSpc>
              </a:pPr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68" name="Ellipse 67">
              <a:extLst>
                <a:ext uri="{FF2B5EF4-FFF2-40B4-BE49-F238E27FC236}">
                  <a16:creationId xmlns:a16="http://schemas.microsoft.com/office/drawing/2014/main" id="{39DE1FAB-06A7-4F04-B681-846BB8F7B5B4}"/>
                </a:ext>
              </a:extLst>
            </p:cNvPr>
            <p:cNvSpPr/>
            <p:nvPr/>
          </p:nvSpPr>
          <p:spPr>
            <a:xfrm>
              <a:off x="710990" y="7161313"/>
              <a:ext cx="1622734" cy="811861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fr-FR" sz="1200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73" name="Rectangle à coins arrondis 152">
              <a:extLst>
                <a:ext uri="{FF2B5EF4-FFF2-40B4-BE49-F238E27FC236}">
                  <a16:creationId xmlns:a16="http://schemas.microsoft.com/office/drawing/2014/main" id="{951ED505-900A-4B0E-9BC4-A85AEB0E42ED}"/>
                </a:ext>
              </a:extLst>
            </p:cNvPr>
            <p:cNvSpPr/>
            <p:nvPr/>
          </p:nvSpPr>
          <p:spPr>
            <a:xfrm>
              <a:off x="4611416" y="6399074"/>
              <a:ext cx="2032750" cy="1972992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lvl="0" algn="ctr"/>
              <a:endParaRPr lang="fr-FR" sz="1400" b="1" i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61D1583C-B589-48D7-BEB1-62CF6E344E1A}"/>
                </a:ext>
              </a:extLst>
            </p:cNvPr>
            <p:cNvSpPr/>
            <p:nvPr/>
          </p:nvSpPr>
          <p:spPr>
            <a:xfrm>
              <a:off x="4563791" y="7608327"/>
              <a:ext cx="2071691" cy="81186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Mathématiques appliquées</a:t>
              </a:r>
              <a:endParaRPr lang="fr-FR" sz="1200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0DF16EE0-8639-43E0-9C22-0E8E5EAF753D}"/>
                </a:ext>
              </a:extLst>
            </p:cNvPr>
            <p:cNvSpPr/>
            <p:nvPr/>
          </p:nvSpPr>
          <p:spPr>
            <a:xfrm>
              <a:off x="5389137" y="6622710"/>
              <a:ext cx="1466630" cy="122251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Tectonique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Sol et paysages 2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Chimie</a:t>
              </a:r>
            </a:p>
          </p:txBody>
        </p:sp>
        <p:sp>
          <p:nvSpPr>
            <p:cNvPr id="93" name="Rectangle à coins arrondis 130">
              <a:extLst>
                <a:ext uri="{FF2B5EF4-FFF2-40B4-BE49-F238E27FC236}">
                  <a16:creationId xmlns:a16="http://schemas.microsoft.com/office/drawing/2014/main" id="{C43A4E93-4735-4A7B-A3AD-7D9395496120}"/>
                </a:ext>
              </a:extLst>
            </p:cNvPr>
            <p:cNvSpPr/>
            <p:nvPr/>
          </p:nvSpPr>
          <p:spPr>
            <a:xfrm>
              <a:off x="3373829" y="7778673"/>
              <a:ext cx="1116000" cy="432000"/>
            </a:xfrm>
            <a:prstGeom prst="roundRect">
              <a:avLst>
                <a:gd name="adj" fmla="val 17252"/>
              </a:avLst>
            </a:prstGeom>
            <a:gradFill>
              <a:gsLst>
                <a:gs pos="0">
                  <a:srgbClr val="FF66CC"/>
                </a:gs>
                <a:gs pos="66000">
                  <a:schemeClr val="accent1">
                    <a:lumMod val="45000"/>
                    <a:lumOff val="55000"/>
                  </a:schemeClr>
                </a:gs>
                <a:gs pos="100000">
                  <a:srgbClr val="FF66CC"/>
                </a:gs>
              </a:gsLst>
              <a:lin ang="5400000" scaled="1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 pitchFamily="34" charset="0"/>
                </a:rPr>
                <a:t>Sciences et société</a:t>
              </a:r>
            </a:p>
          </p:txBody>
        </p:sp>
        <p:sp>
          <p:nvSpPr>
            <p:cNvPr id="89" name="Rectangle à coins arrondis 130">
              <a:extLst>
                <a:ext uri="{FF2B5EF4-FFF2-40B4-BE49-F238E27FC236}">
                  <a16:creationId xmlns:a16="http://schemas.microsoft.com/office/drawing/2014/main" id="{8460F829-34D6-4B3F-99EC-BDB66DF170C5}"/>
                </a:ext>
              </a:extLst>
            </p:cNvPr>
            <p:cNvSpPr/>
            <p:nvPr/>
          </p:nvSpPr>
          <p:spPr>
            <a:xfrm>
              <a:off x="3373829" y="7126573"/>
              <a:ext cx="1116000" cy="612000"/>
            </a:xfrm>
            <a:prstGeom prst="roundRect">
              <a:avLst>
                <a:gd name="adj" fmla="val 17252"/>
              </a:avLst>
            </a:prstGeom>
            <a:gradFill>
              <a:gsLst>
                <a:gs pos="0">
                  <a:srgbClr val="FF66CC"/>
                </a:gs>
                <a:gs pos="66000">
                  <a:schemeClr val="accent1">
                    <a:lumMod val="45000"/>
                    <a:lumOff val="55000"/>
                  </a:schemeClr>
                </a:gs>
                <a:gs pos="100000">
                  <a:srgbClr val="FF66CC"/>
                </a:gs>
              </a:gsLst>
              <a:lin ang="5400000" scaled="1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 pitchFamily="34" charset="0"/>
                </a:rPr>
                <a:t>Le vivant : ressource d’avenir</a:t>
              </a:r>
              <a:r>
                <a:rPr lang="fr-FR" sz="1100" b="1" i="1" dirty="0">
                  <a:solidFill>
                    <a:schemeClr val="tx1"/>
                  </a:solidFill>
                  <a:latin typeface="Myriad Pro"/>
                </a:rPr>
                <a:t> </a:t>
              </a:r>
            </a:p>
          </p:txBody>
        </p:sp>
        <p:sp>
          <p:nvSpPr>
            <p:cNvPr id="90" name="Rectangle à coins arrondis 130">
              <a:extLst>
                <a:ext uri="{FF2B5EF4-FFF2-40B4-BE49-F238E27FC236}">
                  <a16:creationId xmlns:a16="http://schemas.microsoft.com/office/drawing/2014/main" id="{07ADF077-5D5F-4112-9D1C-2FC5E6FF0227}"/>
                </a:ext>
              </a:extLst>
            </p:cNvPr>
            <p:cNvSpPr/>
            <p:nvPr/>
          </p:nvSpPr>
          <p:spPr>
            <a:xfrm>
              <a:off x="3373829" y="6294473"/>
              <a:ext cx="1116000" cy="792000"/>
            </a:xfrm>
            <a:prstGeom prst="roundRect">
              <a:avLst>
                <a:gd name="adj" fmla="val 17252"/>
              </a:avLst>
            </a:prstGeom>
            <a:gradFill>
              <a:gsLst>
                <a:gs pos="0">
                  <a:srgbClr val="FF66CC"/>
                </a:gs>
                <a:gs pos="66000">
                  <a:schemeClr val="accent1">
                    <a:lumMod val="45000"/>
                    <a:lumOff val="55000"/>
                  </a:schemeClr>
                </a:gs>
                <a:gs pos="100000">
                  <a:srgbClr val="FF66CC"/>
                </a:gs>
              </a:gsLst>
              <a:lin ang="5400000" scaled="1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 pitchFamily="34" charset="0"/>
                </a:rPr>
                <a:t>Transition écologique et enjeux de notre siècle</a:t>
              </a:r>
              <a:endParaRPr lang="fr-FR" sz="1100" b="1" i="1" dirty="0">
                <a:solidFill>
                  <a:schemeClr val="tx1"/>
                </a:solidFill>
                <a:latin typeface="Myriad Pro"/>
              </a:endParaRPr>
            </a:p>
          </p:txBody>
        </p:sp>
        <p:sp>
          <p:nvSpPr>
            <p:cNvPr id="46" name="Rectangle à coins arrondis 129">
              <a:extLst>
                <a:ext uri="{FF2B5EF4-FFF2-40B4-BE49-F238E27FC236}">
                  <a16:creationId xmlns:a16="http://schemas.microsoft.com/office/drawing/2014/main" id="{E0D51FC2-E6F3-4B0E-9B0C-47D3E25A86F7}"/>
                </a:ext>
              </a:extLst>
            </p:cNvPr>
            <p:cNvSpPr/>
            <p:nvPr/>
          </p:nvSpPr>
          <p:spPr>
            <a:xfrm>
              <a:off x="4573705" y="5660052"/>
              <a:ext cx="2089510" cy="739022"/>
            </a:xfrm>
            <a:prstGeom prst="roundRect">
              <a:avLst>
                <a:gd name="adj" fmla="val 12120"/>
              </a:avLst>
            </a:prstGeom>
            <a:solidFill>
              <a:schemeClr val="accent1">
                <a:lumMod val="5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Myriad Pro"/>
                </a:rPr>
                <a:t>Mention </a:t>
              </a:r>
            </a:p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Myriad Pro"/>
                </a:rPr>
                <a:t>Sciences de la Terre et de l’Environnement</a:t>
              </a:r>
            </a:p>
          </p:txBody>
        </p:sp>
        <p:sp>
          <p:nvSpPr>
            <p:cNvPr id="27" name="Rectangle à coins arrondis 129">
              <a:extLst>
                <a:ext uri="{FF2B5EF4-FFF2-40B4-BE49-F238E27FC236}">
                  <a16:creationId xmlns:a16="http://schemas.microsoft.com/office/drawing/2014/main" id="{BB45A29F-A93D-4F1C-B379-C396B503ABDD}"/>
                </a:ext>
              </a:extLst>
            </p:cNvPr>
            <p:cNvSpPr/>
            <p:nvPr/>
          </p:nvSpPr>
          <p:spPr>
            <a:xfrm>
              <a:off x="971350" y="5663934"/>
              <a:ext cx="2089510" cy="533469"/>
            </a:xfrm>
            <a:prstGeom prst="roundRect">
              <a:avLst>
                <a:gd name="adj" fmla="val 12120"/>
              </a:avLst>
            </a:prstGeom>
            <a:solidFill>
              <a:schemeClr val="accent1">
                <a:lumMod val="5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Myriad Pro"/>
                </a:rPr>
                <a:t>Mention </a:t>
              </a:r>
            </a:p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Myriad Pro"/>
                </a:rPr>
                <a:t>Sciences de la Vie</a:t>
              </a:r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A08E9D04-FFF5-4335-87D6-BD0FC0C3BF99}"/>
                </a:ext>
              </a:extLst>
            </p:cNvPr>
            <p:cNvSpPr/>
            <p:nvPr/>
          </p:nvSpPr>
          <p:spPr>
            <a:xfrm>
              <a:off x="4476359" y="6334827"/>
              <a:ext cx="1399189" cy="181958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Roches et minéraux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Sol et paysages 1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-</a:t>
              </a:r>
            </a:p>
            <a:p>
              <a:pPr algn="ctr">
                <a:lnSpc>
                  <a:spcPts val="1300"/>
                </a:lnSpc>
              </a:pPr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Géochimie</a:t>
              </a:r>
            </a:p>
            <a:p>
              <a:pPr algn="ctr">
                <a:lnSpc>
                  <a:spcPts val="1300"/>
                </a:lnSpc>
              </a:pPr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49" name="Rectangle à coins arrondis 130">
              <a:extLst>
                <a:ext uri="{FF2B5EF4-FFF2-40B4-BE49-F238E27FC236}">
                  <a16:creationId xmlns:a16="http://schemas.microsoft.com/office/drawing/2014/main" id="{C43A4E93-4735-4A7B-A3AD-7D9395496120}"/>
                </a:ext>
              </a:extLst>
            </p:cNvPr>
            <p:cNvSpPr/>
            <p:nvPr/>
          </p:nvSpPr>
          <p:spPr>
            <a:xfrm>
              <a:off x="3373829" y="8250774"/>
              <a:ext cx="1116000" cy="257606"/>
            </a:xfrm>
            <a:prstGeom prst="roundRect">
              <a:avLst>
                <a:gd name="adj" fmla="val 17252"/>
              </a:avLst>
            </a:prstGeom>
            <a:gradFill>
              <a:gsLst>
                <a:gs pos="0">
                  <a:srgbClr val="FF66CC"/>
                </a:gs>
                <a:gs pos="66000">
                  <a:schemeClr val="accent1">
                    <a:lumMod val="45000"/>
                    <a:lumOff val="55000"/>
                  </a:schemeClr>
                </a:gs>
                <a:gs pos="100000">
                  <a:srgbClr val="FF66CC"/>
                </a:gs>
              </a:gsLst>
              <a:lin ang="5400000" scaled="1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000" rtlCol="0" anchor="t" anchorCtr="0"/>
            <a:lstStyle/>
            <a:p>
              <a:pPr algn="ctr"/>
              <a:r>
                <a:rPr lang="fr-FR" sz="1100" i="1" dirty="0">
                  <a:solidFill>
                    <a:schemeClr val="tx1"/>
                  </a:solidFill>
                  <a:latin typeface="Myriad Pro" pitchFamily="34" charset="0"/>
                </a:rPr>
                <a:t>Chimie</a:t>
              </a:r>
            </a:p>
          </p:txBody>
        </p:sp>
      </p:grpSp>
      <p:sp>
        <p:nvSpPr>
          <p:cNvPr id="66" name="ZoneTexte 65">
            <a:extLst>
              <a:ext uri="{FF2B5EF4-FFF2-40B4-BE49-F238E27FC236}">
                <a16:creationId xmlns:a16="http://schemas.microsoft.com/office/drawing/2014/main" id="{511D28AB-69F1-4DDF-A5DC-E66916CE2725}"/>
              </a:ext>
            </a:extLst>
          </p:cNvPr>
          <p:cNvSpPr txBox="1"/>
          <p:nvPr/>
        </p:nvSpPr>
        <p:spPr>
          <a:xfrm>
            <a:off x="-664943" y="10326411"/>
            <a:ext cx="89975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Myriad Pro"/>
              </a:rPr>
              <a:t>https://ufr-svte.ube.fr</a:t>
            </a:r>
          </a:p>
        </p:txBody>
      </p:sp>
      <p:sp>
        <p:nvSpPr>
          <p:cNvPr id="58" name="Rectangle à coins arrondis 130">
            <a:extLst>
              <a:ext uri="{FF2B5EF4-FFF2-40B4-BE49-F238E27FC236}">
                <a16:creationId xmlns:a16="http://schemas.microsoft.com/office/drawing/2014/main" id="{A83D65CF-C6E1-4762-A1CF-BFAC0DD21E61}"/>
              </a:ext>
            </a:extLst>
          </p:cNvPr>
          <p:cNvSpPr/>
          <p:nvPr/>
        </p:nvSpPr>
        <p:spPr>
          <a:xfrm>
            <a:off x="1209054" y="3790642"/>
            <a:ext cx="5202859" cy="313661"/>
          </a:xfrm>
          <a:prstGeom prst="roundRect">
            <a:avLst>
              <a:gd name="adj" fmla="val 17252"/>
            </a:avLst>
          </a:prstGeom>
          <a:solidFill>
            <a:srgbClr val="53A5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fr-FR" sz="1400" i="1" dirty="0">
                <a:solidFill>
                  <a:schemeClr val="tx1"/>
                </a:solidFill>
                <a:latin typeface="Myriad Pro" pitchFamily="34" charset="0"/>
              </a:rPr>
              <a:t>Parcours spécifiques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C61908E5-E97D-461C-883D-397961336065}"/>
              </a:ext>
            </a:extLst>
          </p:cNvPr>
          <p:cNvGrpSpPr/>
          <p:nvPr/>
        </p:nvGrpSpPr>
        <p:grpSpPr>
          <a:xfrm>
            <a:off x="475216" y="4087436"/>
            <a:ext cx="2000611" cy="642718"/>
            <a:chOff x="475216" y="4087436"/>
            <a:chExt cx="2000611" cy="642718"/>
          </a:xfrm>
        </p:grpSpPr>
        <p:sp>
          <p:nvSpPr>
            <p:cNvPr id="59" name="Rectangle à coins arrondis 92">
              <a:extLst>
                <a:ext uri="{FF2B5EF4-FFF2-40B4-BE49-F238E27FC236}">
                  <a16:creationId xmlns:a16="http://schemas.microsoft.com/office/drawing/2014/main" id="{25FB12A5-503F-4ED2-9631-7DB0FEE92897}"/>
                </a:ext>
              </a:extLst>
            </p:cNvPr>
            <p:cNvSpPr/>
            <p:nvPr/>
          </p:nvSpPr>
          <p:spPr>
            <a:xfrm>
              <a:off x="563938" y="4377006"/>
              <a:ext cx="1842209" cy="353148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Option Mineure Santé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475216" y="4087436"/>
              <a:ext cx="20006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SzPct val="150000"/>
              </a:pPr>
              <a:r>
                <a:rPr lang="fr-FR" sz="1400" i="1" dirty="0">
                  <a:latin typeface="Myriad Pro" pitchFamily="34" charset="0"/>
                </a:rPr>
                <a:t>Licence 1 Accès Santé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0A77C0B5-3307-B77B-785F-CAFC45DBB4E9}"/>
              </a:ext>
            </a:extLst>
          </p:cNvPr>
          <p:cNvGrpSpPr/>
          <p:nvPr/>
        </p:nvGrpSpPr>
        <p:grpSpPr>
          <a:xfrm>
            <a:off x="2867960" y="4087436"/>
            <a:ext cx="2372290" cy="738664"/>
            <a:chOff x="3070824" y="4087436"/>
            <a:chExt cx="2372290" cy="738664"/>
          </a:xfrm>
        </p:grpSpPr>
        <p:sp>
          <p:nvSpPr>
            <p:cNvPr id="60" name="Rectangle à coins arrondis 92">
              <a:extLst>
                <a:ext uri="{FF2B5EF4-FFF2-40B4-BE49-F238E27FC236}">
                  <a16:creationId xmlns:a16="http://schemas.microsoft.com/office/drawing/2014/main" id="{25FB12A5-503F-4ED2-9631-7DB0FEE92897}"/>
                </a:ext>
              </a:extLst>
            </p:cNvPr>
            <p:cNvSpPr/>
            <p:nvPr/>
          </p:nvSpPr>
          <p:spPr>
            <a:xfrm>
              <a:off x="3983075" y="4410256"/>
              <a:ext cx="1260000" cy="353148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Option Chimie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070824" y="4087436"/>
              <a:ext cx="237229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400" i="1" dirty="0">
                  <a:latin typeface="Myriad Pro" pitchFamily="34" charset="0"/>
                </a:rPr>
                <a:t>Licence 1 Préparation</a:t>
              </a:r>
            </a:p>
            <a:p>
              <a:r>
                <a:rPr lang="fr-FR" sz="1400" i="1" dirty="0">
                  <a:latin typeface="Myriad Pro" pitchFamily="34" charset="0"/>
                </a:rPr>
                <a:t>Concours </a:t>
              </a:r>
            </a:p>
            <a:p>
              <a:r>
                <a:rPr lang="fr-FR" sz="1400" i="1" dirty="0">
                  <a:latin typeface="Myriad Pro" pitchFamily="34" charset="0"/>
                </a:rPr>
                <a:t>Agro-Véto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5632384" y="4087436"/>
            <a:ext cx="16390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i="1" dirty="0">
                <a:latin typeface="Myriad Pro" pitchFamily="34" charset="0"/>
              </a:rPr>
              <a:t>Métiers de l’Enseignement</a:t>
            </a:r>
          </a:p>
        </p:txBody>
      </p:sp>
      <p:sp>
        <p:nvSpPr>
          <p:cNvPr id="75" name="Rectangle à coins arrondis 129">
            <a:extLst>
              <a:ext uri="{FF2B5EF4-FFF2-40B4-BE49-F238E27FC236}">
                <a16:creationId xmlns:a16="http://schemas.microsoft.com/office/drawing/2014/main" id="{A1A47ED9-A1B0-425A-8D29-D7FFCA5ADD89}"/>
              </a:ext>
            </a:extLst>
          </p:cNvPr>
          <p:cNvSpPr/>
          <p:nvPr/>
        </p:nvSpPr>
        <p:spPr>
          <a:xfrm>
            <a:off x="374198" y="9113706"/>
            <a:ext cx="6981330" cy="1155552"/>
          </a:xfrm>
          <a:prstGeom prst="roundRect">
            <a:avLst>
              <a:gd name="adj" fmla="val 1212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endParaRPr lang="fr-FR" b="1" dirty="0">
              <a:solidFill>
                <a:schemeClr val="tx1"/>
              </a:solidFill>
              <a:latin typeface="Myriad Pro"/>
            </a:endParaRPr>
          </a:p>
        </p:txBody>
      </p:sp>
      <p:sp>
        <p:nvSpPr>
          <p:cNvPr id="19" name="Rectangle à coins arrondis 130">
            <a:extLst>
              <a:ext uri="{FF2B5EF4-FFF2-40B4-BE49-F238E27FC236}">
                <a16:creationId xmlns:a16="http://schemas.microsoft.com/office/drawing/2014/main" id="{1D12F091-0385-2D01-8455-1432735A7676}"/>
              </a:ext>
            </a:extLst>
          </p:cNvPr>
          <p:cNvSpPr/>
          <p:nvPr/>
        </p:nvSpPr>
        <p:spPr>
          <a:xfrm>
            <a:off x="1209054" y="9180358"/>
            <a:ext cx="5202859" cy="313661"/>
          </a:xfrm>
          <a:prstGeom prst="roundRect">
            <a:avLst>
              <a:gd name="adj" fmla="val 17252"/>
            </a:avLst>
          </a:prstGeom>
          <a:solidFill>
            <a:srgbClr val="53A5FF"/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fr-FR" sz="1400" i="1" dirty="0">
                <a:solidFill>
                  <a:schemeClr val="tx1"/>
                </a:solidFill>
                <a:latin typeface="Myriad Pro" pitchFamily="34" charset="0"/>
              </a:rPr>
              <a:t>Parcours spécifiques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B978E660-8F38-820A-F260-5E87888FFDC7}"/>
              </a:ext>
            </a:extLst>
          </p:cNvPr>
          <p:cNvGrpSpPr/>
          <p:nvPr/>
        </p:nvGrpSpPr>
        <p:grpSpPr>
          <a:xfrm>
            <a:off x="475216" y="9477152"/>
            <a:ext cx="2000611" cy="642718"/>
            <a:chOff x="475216" y="4087436"/>
            <a:chExt cx="2000611" cy="642718"/>
          </a:xfrm>
        </p:grpSpPr>
        <p:sp>
          <p:nvSpPr>
            <p:cNvPr id="21" name="Rectangle à coins arrondis 92">
              <a:extLst>
                <a:ext uri="{FF2B5EF4-FFF2-40B4-BE49-F238E27FC236}">
                  <a16:creationId xmlns:a16="http://schemas.microsoft.com/office/drawing/2014/main" id="{442E7024-674C-84D6-7397-0B212AE8D93A}"/>
                </a:ext>
              </a:extLst>
            </p:cNvPr>
            <p:cNvSpPr/>
            <p:nvPr/>
          </p:nvSpPr>
          <p:spPr>
            <a:xfrm>
              <a:off x="563938" y="4377006"/>
              <a:ext cx="1842209" cy="353148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Option Mineure Santé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B4F651E-BFEF-B489-71B4-9DB8520512C1}"/>
                </a:ext>
              </a:extLst>
            </p:cNvPr>
            <p:cNvSpPr/>
            <p:nvPr/>
          </p:nvSpPr>
          <p:spPr>
            <a:xfrm>
              <a:off x="475216" y="4087436"/>
              <a:ext cx="20006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SzPct val="150000"/>
              </a:pPr>
              <a:r>
                <a:rPr lang="fr-FR" sz="1400" i="1" dirty="0">
                  <a:latin typeface="Myriad Pro" pitchFamily="34" charset="0"/>
                </a:rPr>
                <a:t>Licence 1 Accès Santé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377CA982-A895-36A6-547A-5948E0F60918}"/>
              </a:ext>
            </a:extLst>
          </p:cNvPr>
          <p:cNvGrpSpPr/>
          <p:nvPr/>
        </p:nvGrpSpPr>
        <p:grpSpPr>
          <a:xfrm>
            <a:off x="2867960" y="9477152"/>
            <a:ext cx="2372290" cy="738664"/>
            <a:chOff x="3070824" y="4087436"/>
            <a:chExt cx="2372290" cy="738664"/>
          </a:xfrm>
        </p:grpSpPr>
        <p:sp>
          <p:nvSpPr>
            <p:cNvPr id="25" name="Rectangle à coins arrondis 92">
              <a:extLst>
                <a:ext uri="{FF2B5EF4-FFF2-40B4-BE49-F238E27FC236}">
                  <a16:creationId xmlns:a16="http://schemas.microsoft.com/office/drawing/2014/main" id="{A3BA2774-0362-445D-F8FF-CB9A5867A183}"/>
                </a:ext>
              </a:extLst>
            </p:cNvPr>
            <p:cNvSpPr/>
            <p:nvPr/>
          </p:nvSpPr>
          <p:spPr>
            <a:xfrm>
              <a:off x="3983075" y="4410256"/>
              <a:ext cx="1260000" cy="353148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 anchorCtr="0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Option Chimie</a:t>
              </a:r>
            </a:p>
            <a:p>
              <a:pPr algn="ctr"/>
              <a:endParaRPr lang="fr-FR" sz="12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D32DEC-9173-EB70-3927-17A002E2E4B1}"/>
                </a:ext>
              </a:extLst>
            </p:cNvPr>
            <p:cNvSpPr/>
            <p:nvPr/>
          </p:nvSpPr>
          <p:spPr>
            <a:xfrm>
              <a:off x="3070824" y="4087436"/>
              <a:ext cx="237229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400" i="1" dirty="0">
                  <a:latin typeface="Myriad Pro" pitchFamily="34" charset="0"/>
                </a:rPr>
                <a:t>Licence 1 Préparation</a:t>
              </a:r>
            </a:p>
            <a:p>
              <a:r>
                <a:rPr lang="fr-FR" sz="1400" i="1" dirty="0">
                  <a:latin typeface="Myriad Pro" pitchFamily="34" charset="0"/>
                </a:rPr>
                <a:t>Concours </a:t>
              </a:r>
            </a:p>
            <a:p>
              <a:r>
                <a:rPr lang="fr-FR" sz="1400" i="1" dirty="0">
                  <a:latin typeface="Myriad Pro" pitchFamily="34" charset="0"/>
                </a:rPr>
                <a:t>Agro-Véto</a:t>
              </a:r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3E7B542F-ABEC-F82F-5A08-D01D02162393}"/>
              </a:ext>
            </a:extLst>
          </p:cNvPr>
          <p:cNvSpPr/>
          <p:nvPr/>
        </p:nvSpPr>
        <p:spPr>
          <a:xfrm>
            <a:off x="5632384" y="9477152"/>
            <a:ext cx="16390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i="1" dirty="0">
                <a:latin typeface="Myriad Pro" pitchFamily="34" charset="0"/>
              </a:rPr>
              <a:t>Métiers de l’Enseignement</a:t>
            </a:r>
          </a:p>
        </p:txBody>
      </p:sp>
      <p:pic>
        <p:nvPicPr>
          <p:cNvPr id="32" name="Image 31" descr="Une image contenant texte, Police, logo, symbole&#10;&#10;Le contenu généré par l’IA peut être incorrect.">
            <a:extLst>
              <a:ext uri="{FF2B5EF4-FFF2-40B4-BE49-F238E27FC236}">
                <a16:creationId xmlns:a16="http://schemas.microsoft.com/office/drawing/2014/main" id="{3930120B-499E-1CDE-C896-10A97DE4C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6549" y="249811"/>
            <a:ext cx="2016533" cy="78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342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2806</TotalTime>
  <Words>215</Words>
  <Application>Microsoft Office PowerPoint</Application>
  <PresentationFormat>Personnalisé</PresentationFormat>
  <Paragraphs>73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Doriane Trompier</dc:creator>
  <cp:lastModifiedBy>Doriane Trompier</cp:lastModifiedBy>
  <cp:revision>43</cp:revision>
  <cp:lastPrinted>2025-01-22T16:18:25Z</cp:lastPrinted>
  <dcterms:created xsi:type="dcterms:W3CDTF">2024-01-18T04:20:07Z</dcterms:created>
  <dcterms:modified xsi:type="dcterms:W3CDTF">2025-11-13T12:04:21Z</dcterms:modified>
</cp:coreProperties>
</file>