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9" r:id="rId2"/>
    <p:sldId id="261" r:id="rId3"/>
    <p:sldId id="260" r:id="rId4"/>
  </p:sldIdLst>
  <p:sldSz cx="14401800" cy="9721850"/>
  <p:notesSz cx="9929813" cy="6799263"/>
  <p:defaultTextStyle>
    <a:defPPr>
      <a:defRPr lang="fr-FR"/>
    </a:defPPr>
    <a:lvl1pPr marL="0" algn="l" defTabSz="1440129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720064" algn="l" defTabSz="1440129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1440129" algn="l" defTabSz="1440129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2160193" algn="l" defTabSz="1440129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2880257" algn="l" defTabSz="1440129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3600321" algn="l" defTabSz="1440129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4320386" algn="l" defTabSz="1440129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5040450" algn="l" defTabSz="1440129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5760514" algn="l" defTabSz="1440129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62">
          <p15:clr>
            <a:srgbClr val="A4A3A4"/>
          </p15:clr>
        </p15:guide>
        <p15:guide id="2" pos="453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CC"/>
    <a:srgbClr val="005DA2"/>
    <a:srgbClr val="FF3399"/>
    <a:srgbClr val="D279FF"/>
    <a:srgbClr val="ECC5FF"/>
    <a:srgbClr val="99CCFF"/>
    <a:srgbClr val="159BFF"/>
    <a:srgbClr val="53A5FF"/>
    <a:srgbClr val="7ABC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269" autoAdjust="0"/>
    <p:restoredTop sz="94632" autoAdjust="0"/>
  </p:normalViewPr>
  <p:slideViewPr>
    <p:cSldViewPr>
      <p:cViewPr varScale="1">
        <p:scale>
          <a:sx n="64" d="100"/>
          <a:sy n="64" d="100"/>
        </p:scale>
        <p:origin x="1416" y="78"/>
      </p:cViewPr>
      <p:guideLst>
        <p:guide orient="horz" pos="3062"/>
        <p:guide pos="453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4001" cy="339963"/>
          </a:xfrm>
          <a:prstGeom prst="rect">
            <a:avLst/>
          </a:prstGeom>
        </p:spPr>
        <p:txBody>
          <a:bodyPr vert="horz" lIns="91751" tIns="45875" rIns="91751" bIns="45875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5623494" y="0"/>
            <a:ext cx="4304001" cy="339963"/>
          </a:xfrm>
          <a:prstGeom prst="rect">
            <a:avLst/>
          </a:prstGeom>
        </p:spPr>
        <p:txBody>
          <a:bodyPr vert="horz" lIns="91751" tIns="45875" rIns="91751" bIns="45875" rtlCol="0"/>
          <a:lstStyle>
            <a:lvl1pPr algn="r">
              <a:defRPr sz="1200"/>
            </a:lvl1pPr>
          </a:lstStyle>
          <a:p>
            <a:fld id="{94E2B689-AF00-4F1F-9303-20648A795033}" type="datetimeFigureOut">
              <a:rPr lang="fr-FR" smtClean="0"/>
              <a:pPr/>
              <a:t>13/11/2025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6458208"/>
            <a:ext cx="4304001" cy="339963"/>
          </a:xfrm>
          <a:prstGeom prst="rect">
            <a:avLst/>
          </a:prstGeom>
        </p:spPr>
        <p:txBody>
          <a:bodyPr vert="horz" lIns="91751" tIns="45875" rIns="91751" bIns="45875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5623494" y="6458208"/>
            <a:ext cx="4304001" cy="339963"/>
          </a:xfrm>
          <a:prstGeom prst="rect">
            <a:avLst/>
          </a:prstGeom>
        </p:spPr>
        <p:txBody>
          <a:bodyPr vert="horz" lIns="91751" tIns="45875" rIns="91751" bIns="45875" rtlCol="0" anchor="b"/>
          <a:lstStyle>
            <a:lvl1pPr algn="r">
              <a:defRPr sz="1200"/>
            </a:lvl1pPr>
          </a:lstStyle>
          <a:p>
            <a:fld id="{33F4691A-C62F-475B-B976-AE99E3FD6A4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5334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4302918" cy="339963"/>
          </a:xfrm>
          <a:prstGeom prst="rect">
            <a:avLst/>
          </a:prstGeom>
        </p:spPr>
        <p:txBody>
          <a:bodyPr vert="horz" lIns="91751" tIns="45875" rIns="91751" bIns="45875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624600" y="0"/>
            <a:ext cx="4302918" cy="339963"/>
          </a:xfrm>
          <a:prstGeom prst="rect">
            <a:avLst/>
          </a:prstGeom>
        </p:spPr>
        <p:txBody>
          <a:bodyPr vert="horz" lIns="91751" tIns="45875" rIns="91751" bIns="45875" rtlCol="0"/>
          <a:lstStyle>
            <a:lvl1pPr algn="r">
              <a:defRPr sz="1200"/>
            </a:lvl1pPr>
          </a:lstStyle>
          <a:p>
            <a:fld id="{615CE940-8AA4-4B34-9900-1DBA7763FDD8}" type="datetimeFigureOut">
              <a:rPr lang="fr-FR" smtClean="0"/>
              <a:pPr/>
              <a:t>13/11/2025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076575" y="509588"/>
            <a:ext cx="3778250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751" tIns="45875" rIns="91751" bIns="45875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992983" y="3229650"/>
            <a:ext cx="7943850" cy="3059669"/>
          </a:xfrm>
          <a:prstGeom prst="rect">
            <a:avLst/>
          </a:prstGeom>
        </p:spPr>
        <p:txBody>
          <a:bodyPr vert="horz" lIns="91751" tIns="45875" rIns="91751" bIns="45875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3" y="6458121"/>
            <a:ext cx="4302918" cy="339963"/>
          </a:xfrm>
          <a:prstGeom prst="rect">
            <a:avLst/>
          </a:prstGeom>
        </p:spPr>
        <p:txBody>
          <a:bodyPr vert="horz" lIns="91751" tIns="45875" rIns="91751" bIns="45875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624600" y="6458121"/>
            <a:ext cx="4302918" cy="339963"/>
          </a:xfrm>
          <a:prstGeom prst="rect">
            <a:avLst/>
          </a:prstGeom>
        </p:spPr>
        <p:txBody>
          <a:bodyPr vert="horz" lIns="91751" tIns="45875" rIns="91751" bIns="45875" rtlCol="0" anchor="b"/>
          <a:lstStyle>
            <a:lvl1pPr algn="r">
              <a:defRPr sz="1200"/>
            </a:lvl1pPr>
          </a:lstStyle>
          <a:p>
            <a:fld id="{A771545B-9634-4FF6-AD19-1166F4B464F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61635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40129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0064" algn="l" defTabSz="1440129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40129" algn="l" defTabSz="1440129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60193" algn="l" defTabSz="1440129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880257" algn="l" defTabSz="1440129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00321" algn="l" defTabSz="1440129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20386" algn="l" defTabSz="1440129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40450" algn="l" defTabSz="1440129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60514" algn="l" defTabSz="1440129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076575" y="509588"/>
            <a:ext cx="3778250" cy="254952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71545B-9634-4FF6-AD19-1166F4B464FA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27724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076575" y="509588"/>
            <a:ext cx="3778250" cy="254952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71545B-9634-4FF6-AD19-1166F4B464FA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51640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076575" y="509588"/>
            <a:ext cx="3778250" cy="254952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71545B-9634-4FF6-AD19-1166F4B464FA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78649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80135" y="3020075"/>
            <a:ext cx="12241530" cy="2083897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160270" y="5509049"/>
            <a:ext cx="10081260" cy="248447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00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401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601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8802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003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203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404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7605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DE1FF-63E0-4B3D-88BD-E43D384A74BE}" type="datetimeFigureOut">
              <a:rPr lang="fr-FR" smtClean="0"/>
              <a:pPr/>
              <a:t>13/11/2025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D4F0A-F5E2-4114-9807-232F0D5FC61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DE1FF-63E0-4B3D-88BD-E43D384A74BE}" type="datetimeFigureOut">
              <a:rPr lang="fr-FR" smtClean="0"/>
              <a:pPr/>
              <a:t>13/11/2025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D4F0A-F5E2-4114-9807-232F0D5FC61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18502315" y="816907"/>
            <a:ext cx="5740717" cy="1742056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275160" y="816907"/>
            <a:ext cx="16987124" cy="1742056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DE1FF-63E0-4B3D-88BD-E43D384A74BE}" type="datetimeFigureOut">
              <a:rPr lang="fr-FR" smtClean="0"/>
              <a:pPr/>
              <a:t>13/11/2025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D4F0A-F5E2-4114-9807-232F0D5FC61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DE1FF-63E0-4B3D-88BD-E43D384A74BE}" type="datetimeFigureOut">
              <a:rPr lang="fr-FR" smtClean="0"/>
              <a:pPr/>
              <a:t>13/11/2025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D4F0A-F5E2-4114-9807-232F0D5FC61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37643" y="6247190"/>
            <a:ext cx="12241530" cy="1930868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137643" y="4120536"/>
            <a:ext cx="12241530" cy="2126654"/>
          </a:xfrm>
        </p:spPr>
        <p:txBody>
          <a:bodyPr anchor="b"/>
          <a:lstStyle>
            <a:lvl1pPr marL="0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1pPr>
            <a:lvl2pPr marL="720064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440129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3pPr>
            <a:lvl4pPr marL="216019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88025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0032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20386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4045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760514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DE1FF-63E0-4B3D-88BD-E43D384A74BE}" type="datetimeFigureOut">
              <a:rPr lang="fr-FR" smtClean="0"/>
              <a:pPr/>
              <a:t>13/11/2025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D4F0A-F5E2-4114-9807-232F0D5FC61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275161" y="4764157"/>
            <a:ext cx="11363921" cy="13473313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2879113" y="4764157"/>
            <a:ext cx="11363919" cy="13473313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DE1FF-63E0-4B3D-88BD-E43D384A74BE}" type="datetimeFigureOut">
              <a:rPr lang="fr-FR" smtClean="0"/>
              <a:pPr/>
              <a:t>13/11/2025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D4F0A-F5E2-4114-9807-232F0D5FC61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0090" y="389326"/>
            <a:ext cx="12961620" cy="1620308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0090" y="2176165"/>
            <a:ext cx="6363296" cy="906922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0064" indent="0">
              <a:buNone/>
              <a:defRPr sz="3100" b="1"/>
            </a:lvl2pPr>
            <a:lvl3pPr marL="1440129" indent="0">
              <a:buNone/>
              <a:defRPr sz="2800" b="1"/>
            </a:lvl3pPr>
            <a:lvl4pPr marL="2160193" indent="0">
              <a:buNone/>
              <a:defRPr sz="2600" b="1"/>
            </a:lvl4pPr>
            <a:lvl5pPr marL="2880257" indent="0">
              <a:buNone/>
              <a:defRPr sz="2600" b="1"/>
            </a:lvl5pPr>
            <a:lvl6pPr marL="3600321" indent="0">
              <a:buNone/>
              <a:defRPr sz="2600" b="1"/>
            </a:lvl6pPr>
            <a:lvl7pPr marL="4320386" indent="0">
              <a:buNone/>
              <a:defRPr sz="2600" b="1"/>
            </a:lvl7pPr>
            <a:lvl8pPr marL="5040450" indent="0">
              <a:buNone/>
              <a:defRPr sz="2600" b="1"/>
            </a:lvl8pPr>
            <a:lvl9pPr marL="5760514" indent="0">
              <a:buNone/>
              <a:defRPr sz="2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720090" y="3083087"/>
            <a:ext cx="6363296" cy="5601317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7315915" y="2176165"/>
            <a:ext cx="6365796" cy="906922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0064" indent="0">
              <a:buNone/>
              <a:defRPr sz="3100" b="1"/>
            </a:lvl2pPr>
            <a:lvl3pPr marL="1440129" indent="0">
              <a:buNone/>
              <a:defRPr sz="2800" b="1"/>
            </a:lvl3pPr>
            <a:lvl4pPr marL="2160193" indent="0">
              <a:buNone/>
              <a:defRPr sz="2600" b="1"/>
            </a:lvl4pPr>
            <a:lvl5pPr marL="2880257" indent="0">
              <a:buNone/>
              <a:defRPr sz="2600" b="1"/>
            </a:lvl5pPr>
            <a:lvl6pPr marL="3600321" indent="0">
              <a:buNone/>
              <a:defRPr sz="2600" b="1"/>
            </a:lvl6pPr>
            <a:lvl7pPr marL="4320386" indent="0">
              <a:buNone/>
              <a:defRPr sz="2600" b="1"/>
            </a:lvl7pPr>
            <a:lvl8pPr marL="5040450" indent="0">
              <a:buNone/>
              <a:defRPr sz="2600" b="1"/>
            </a:lvl8pPr>
            <a:lvl9pPr marL="5760514" indent="0">
              <a:buNone/>
              <a:defRPr sz="2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7315915" y="3083087"/>
            <a:ext cx="6365796" cy="5601317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DE1FF-63E0-4B3D-88BD-E43D384A74BE}" type="datetimeFigureOut">
              <a:rPr lang="fr-FR" smtClean="0"/>
              <a:pPr/>
              <a:t>13/11/2025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D4F0A-F5E2-4114-9807-232F0D5FC61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DE1FF-63E0-4B3D-88BD-E43D384A74BE}" type="datetimeFigureOut">
              <a:rPr lang="fr-FR" smtClean="0"/>
              <a:pPr/>
              <a:t>13/11/2025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D4F0A-F5E2-4114-9807-232F0D5FC61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DE1FF-63E0-4B3D-88BD-E43D384A74BE}" type="datetimeFigureOut">
              <a:rPr lang="fr-FR" smtClean="0"/>
              <a:pPr/>
              <a:t>13/11/2025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D4F0A-F5E2-4114-9807-232F0D5FC61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0091" y="387074"/>
            <a:ext cx="4738093" cy="1647314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630704" y="387075"/>
            <a:ext cx="8051006" cy="8297330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720091" y="2034388"/>
            <a:ext cx="4738093" cy="6650016"/>
          </a:xfrm>
        </p:spPr>
        <p:txBody>
          <a:bodyPr/>
          <a:lstStyle>
            <a:lvl1pPr marL="0" indent="0">
              <a:buNone/>
              <a:defRPr sz="2200"/>
            </a:lvl1pPr>
            <a:lvl2pPr marL="720064" indent="0">
              <a:buNone/>
              <a:defRPr sz="1900"/>
            </a:lvl2pPr>
            <a:lvl3pPr marL="1440129" indent="0">
              <a:buNone/>
              <a:defRPr sz="1600"/>
            </a:lvl3pPr>
            <a:lvl4pPr marL="2160193" indent="0">
              <a:buNone/>
              <a:defRPr sz="1400"/>
            </a:lvl4pPr>
            <a:lvl5pPr marL="2880257" indent="0">
              <a:buNone/>
              <a:defRPr sz="1400"/>
            </a:lvl5pPr>
            <a:lvl6pPr marL="3600321" indent="0">
              <a:buNone/>
              <a:defRPr sz="1400"/>
            </a:lvl6pPr>
            <a:lvl7pPr marL="4320386" indent="0">
              <a:buNone/>
              <a:defRPr sz="1400"/>
            </a:lvl7pPr>
            <a:lvl8pPr marL="5040450" indent="0">
              <a:buNone/>
              <a:defRPr sz="1400"/>
            </a:lvl8pPr>
            <a:lvl9pPr marL="5760514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DE1FF-63E0-4B3D-88BD-E43D384A74BE}" type="datetimeFigureOut">
              <a:rPr lang="fr-FR" smtClean="0"/>
              <a:pPr/>
              <a:t>13/11/2025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D4F0A-F5E2-4114-9807-232F0D5FC61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22854" y="6805296"/>
            <a:ext cx="8641080" cy="803404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822854" y="868666"/>
            <a:ext cx="8641080" cy="5833110"/>
          </a:xfrm>
        </p:spPr>
        <p:txBody>
          <a:bodyPr/>
          <a:lstStyle>
            <a:lvl1pPr marL="0" indent="0">
              <a:buNone/>
              <a:defRPr sz="5000"/>
            </a:lvl1pPr>
            <a:lvl2pPr marL="720064" indent="0">
              <a:buNone/>
              <a:defRPr sz="4400"/>
            </a:lvl2pPr>
            <a:lvl3pPr marL="1440129" indent="0">
              <a:buNone/>
              <a:defRPr sz="3800"/>
            </a:lvl3pPr>
            <a:lvl4pPr marL="2160193" indent="0">
              <a:buNone/>
              <a:defRPr sz="3100"/>
            </a:lvl4pPr>
            <a:lvl5pPr marL="2880257" indent="0">
              <a:buNone/>
              <a:defRPr sz="3100"/>
            </a:lvl5pPr>
            <a:lvl6pPr marL="3600321" indent="0">
              <a:buNone/>
              <a:defRPr sz="3100"/>
            </a:lvl6pPr>
            <a:lvl7pPr marL="4320386" indent="0">
              <a:buNone/>
              <a:defRPr sz="3100"/>
            </a:lvl7pPr>
            <a:lvl8pPr marL="5040450" indent="0">
              <a:buNone/>
              <a:defRPr sz="3100"/>
            </a:lvl8pPr>
            <a:lvl9pPr marL="5760514" indent="0">
              <a:buNone/>
              <a:defRPr sz="31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822854" y="7608698"/>
            <a:ext cx="8641080" cy="1140967"/>
          </a:xfrm>
        </p:spPr>
        <p:txBody>
          <a:bodyPr/>
          <a:lstStyle>
            <a:lvl1pPr marL="0" indent="0">
              <a:buNone/>
              <a:defRPr sz="2200"/>
            </a:lvl1pPr>
            <a:lvl2pPr marL="720064" indent="0">
              <a:buNone/>
              <a:defRPr sz="1900"/>
            </a:lvl2pPr>
            <a:lvl3pPr marL="1440129" indent="0">
              <a:buNone/>
              <a:defRPr sz="1600"/>
            </a:lvl3pPr>
            <a:lvl4pPr marL="2160193" indent="0">
              <a:buNone/>
              <a:defRPr sz="1400"/>
            </a:lvl4pPr>
            <a:lvl5pPr marL="2880257" indent="0">
              <a:buNone/>
              <a:defRPr sz="1400"/>
            </a:lvl5pPr>
            <a:lvl6pPr marL="3600321" indent="0">
              <a:buNone/>
              <a:defRPr sz="1400"/>
            </a:lvl6pPr>
            <a:lvl7pPr marL="4320386" indent="0">
              <a:buNone/>
              <a:defRPr sz="1400"/>
            </a:lvl7pPr>
            <a:lvl8pPr marL="5040450" indent="0">
              <a:buNone/>
              <a:defRPr sz="1400"/>
            </a:lvl8pPr>
            <a:lvl9pPr marL="5760514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DE1FF-63E0-4B3D-88BD-E43D384A74BE}" type="datetimeFigureOut">
              <a:rPr lang="fr-FR" smtClean="0"/>
              <a:pPr/>
              <a:t>13/11/2025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D4F0A-F5E2-4114-9807-232F0D5FC61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720090" y="389326"/>
            <a:ext cx="12961620" cy="1620308"/>
          </a:xfrm>
          <a:prstGeom prst="rect">
            <a:avLst/>
          </a:prstGeom>
        </p:spPr>
        <p:txBody>
          <a:bodyPr vert="horz" lIns="144013" tIns="72007" rIns="144013" bIns="72007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0090" y="2268433"/>
            <a:ext cx="12961620" cy="6415972"/>
          </a:xfrm>
          <a:prstGeom prst="rect">
            <a:avLst/>
          </a:prstGeom>
        </p:spPr>
        <p:txBody>
          <a:bodyPr vert="horz" lIns="144013" tIns="72007" rIns="144013" bIns="72007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720090" y="9010716"/>
            <a:ext cx="3360420" cy="517599"/>
          </a:xfrm>
          <a:prstGeom prst="rect">
            <a:avLst/>
          </a:prstGeom>
        </p:spPr>
        <p:txBody>
          <a:bodyPr vert="horz" lIns="144013" tIns="72007" rIns="144013" bIns="72007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BDE1FF-63E0-4B3D-88BD-E43D384A74BE}" type="datetimeFigureOut">
              <a:rPr lang="fr-FR" smtClean="0"/>
              <a:pPr/>
              <a:t>13/11/2025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920615" y="9010716"/>
            <a:ext cx="4560570" cy="517599"/>
          </a:xfrm>
          <a:prstGeom prst="rect">
            <a:avLst/>
          </a:prstGeom>
        </p:spPr>
        <p:txBody>
          <a:bodyPr vert="horz" lIns="144013" tIns="72007" rIns="144013" bIns="72007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10321290" y="9010716"/>
            <a:ext cx="3360420" cy="517599"/>
          </a:xfrm>
          <a:prstGeom prst="rect">
            <a:avLst/>
          </a:prstGeom>
        </p:spPr>
        <p:txBody>
          <a:bodyPr vert="horz" lIns="144013" tIns="72007" rIns="144013" bIns="72007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1D4F0A-F5E2-4114-9807-232F0D5FC61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40129" rtl="0" eaLnBrk="1" latinLnBrk="0" hangingPunct="1">
        <a:spcBef>
          <a:spcPct val="0"/>
        </a:spcBef>
        <a:buNone/>
        <a:defRPr sz="6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0048" indent="-540048" algn="l" defTabSz="1440129" rtl="0" eaLnBrk="1" latinLnBrk="0" hangingPunct="1">
        <a:spcBef>
          <a:spcPct val="20000"/>
        </a:spcBef>
        <a:buFont typeface="Arial" pitchFamily="34" charset="0"/>
        <a:buChar char="•"/>
        <a:defRPr sz="5000" kern="1200">
          <a:solidFill>
            <a:schemeClr val="tx1"/>
          </a:solidFill>
          <a:latin typeface="+mn-lt"/>
          <a:ea typeface="+mn-ea"/>
          <a:cs typeface="+mn-cs"/>
        </a:defRPr>
      </a:lvl1pPr>
      <a:lvl2pPr marL="1170105" indent="-450040" algn="l" defTabSz="1440129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00161" indent="-360033" algn="l" defTabSz="1440129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20225" indent="-360033" algn="l" defTabSz="1440129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4pPr>
      <a:lvl5pPr marL="3240290" indent="-360033" algn="l" defTabSz="1440129" rtl="0" eaLnBrk="1" latinLnBrk="0" hangingPunct="1">
        <a:spcBef>
          <a:spcPct val="20000"/>
        </a:spcBef>
        <a:buFont typeface="Arial" pitchFamily="34" charset="0"/>
        <a:buChar char="»"/>
        <a:defRPr sz="3100" kern="1200">
          <a:solidFill>
            <a:schemeClr val="tx1"/>
          </a:solidFill>
          <a:latin typeface="+mn-lt"/>
          <a:ea typeface="+mn-ea"/>
          <a:cs typeface="+mn-cs"/>
        </a:defRPr>
      </a:lvl5pPr>
      <a:lvl6pPr marL="3960354" indent="-360033" algn="l" defTabSz="1440129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6pPr>
      <a:lvl7pPr marL="4680418" indent="-360033" algn="l" defTabSz="1440129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7pPr>
      <a:lvl8pPr marL="5400483" indent="-360033" algn="l" defTabSz="1440129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8pPr>
      <a:lvl9pPr marL="6120547" indent="-360033" algn="l" defTabSz="1440129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440129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20064" algn="l" defTabSz="1440129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40129" algn="l" defTabSz="1440129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60193" algn="l" defTabSz="1440129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257" algn="l" defTabSz="1440129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600321" algn="l" defTabSz="1440129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20386" algn="l" defTabSz="1440129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40450" algn="l" defTabSz="1440129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60514" algn="l" defTabSz="1440129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e 3">
            <a:extLst>
              <a:ext uri="{FF2B5EF4-FFF2-40B4-BE49-F238E27FC236}">
                <a16:creationId xmlns:a16="http://schemas.microsoft.com/office/drawing/2014/main" id="{F174F5A2-18E7-4217-2CF2-D0CCB614396A}"/>
              </a:ext>
            </a:extLst>
          </p:cNvPr>
          <p:cNvGrpSpPr/>
          <p:nvPr/>
        </p:nvGrpSpPr>
        <p:grpSpPr>
          <a:xfrm>
            <a:off x="-72577" y="102554"/>
            <a:ext cx="14542860" cy="9654915"/>
            <a:chOff x="-72577" y="102554"/>
            <a:chExt cx="14542860" cy="9654915"/>
          </a:xfrm>
        </p:grpSpPr>
        <p:sp>
          <p:nvSpPr>
            <p:cNvPr id="142" name="Rectangle à coins arrondis 129">
              <a:extLst>
                <a:ext uri="{FF2B5EF4-FFF2-40B4-BE49-F238E27FC236}">
                  <a16:creationId xmlns:a16="http://schemas.microsoft.com/office/drawing/2014/main" id="{ECB4D754-CC88-4D51-B677-44BE734BCDD1}"/>
                </a:ext>
              </a:extLst>
            </p:cNvPr>
            <p:cNvSpPr/>
            <p:nvPr/>
          </p:nvSpPr>
          <p:spPr>
            <a:xfrm>
              <a:off x="4021491" y="4066146"/>
              <a:ext cx="7944926" cy="1151223"/>
            </a:xfrm>
            <a:prstGeom prst="roundRect">
              <a:avLst>
                <a:gd name="adj" fmla="val 12120"/>
              </a:avLst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tx2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40" name="Rectangle à coins arrondis 129">
              <a:extLst>
                <a:ext uri="{FF2B5EF4-FFF2-40B4-BE49-F238E27FC236}">
                  <a16:creationId xmlns:a16="http://schemas.microsoft.com/office/drawing/2014/main" id="{C356A030-1B9C-4853-9084-5EACE1BA9F62}"/>
                </a:ext>
              </a:extLst>
            </p:cNvPr>
            <p:cNvSpPr/>
            <p:nvPr/>
          </p:nvSpPr>
          <p:spPr>
            <a:xfrm>
              <a:off x="4265802" y="2549479"/>
              <a:ext cx="7687626" cy="1360800"/>
            </a:xfrm>
            <a:prstGeom prst="roundRect">
              <a:avLst>
                <a:gd name="adj" fmla="val 12120"/>
              </a:avLst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tx2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grpSp>
          <p:nvGrpSpPr>
            <p:cNvPr id="34" name="Groupe 33">
              <a:extLst>
                <a:ext uri="{FF2B5EF4-FFF2-40B4-BE49-F238E27FC236}">
                  <a16:creationId xmlns:a16="http://schemas.microsoft.com/office/drawing/2014/main" id="{F085C6BE-1014-4901-B5E0-7922C5A12F66}"/>
                </a:ext>
              </a:extLst>
            </p:cNvPr>
            <p:cNvGrpSpPr/>
            <p:nvPr/>
          </p:nvGrpSpPr>
          <p:grpSpPr>
            <a:xfrm>
              <a:off x="-72577" y="102554"/>
              <a:ext cx="14542860" cy="9654915"/>
              <a:chOff x="-72577" y="102554"/>
              <a:chExt cx="14542860" cy="9654915"/>
            </a:xfrm>
          </p:grpSpPr>
          <p:grpSp>
            <p:nvGrpSpPr>
              <p:cNvPr id="32" name="Groupe 31">
                <a:extLst>
                  <a:ext uri="{FF2B5EF4-FFF2-40B4-BE49-F238E27FC236}">
                    <a16:creationId xmlns:a16="http://schemas.microsoft.com/office/drawing/2014/main" id="{6E7F5F65-B185-42E8-8440-C890CE17DCA9}"/>
                  </a:ext>
                </a:extLst>
              </p:cNvPr>
              <p:cNvGrpSpPr/>
              <p:nvPr/>
            </p:nvGrpSpPr>
            <p:grpSpPr>
              <a:xfrm>
                <a:off x="-72577" y="102554"/>
                <a:ext cx="14542860" cy="9654915"/>
                <a:chOff x="-72577" y="102554"/>
                <a:chExt cx="14542860" cy="9654915"/>
              </a:xfrm>
            </p:grpSpPr>
            <p:grpSp>
              <p:nvGrpSpPr>
                <p:cNvPr id="39" name="Groupe 38">
                  <a:extLst>
                    <a:ext uri="{FF2B5EF4-FFF2-40B4-BE49-F238E27FC236}">
                      <a16:creationId xmlns:a16="http://schemas.microsoft.com/office/drawing/2014/main" id="{CE4DC369-2B4C-43C1-A7D3-F4FAE3E77CF4}"/>
                    </a:ext>
                  </a:extLst>
                </p:cNvPr>
                <p:cNvGrpSpPr/>
                <p:nvPr/>
              </p:nvGrpSpPr>
              <p:grpSpPr>
                <a:xfrm>
                  <a:off x="-72577" y="102554"/>
                  <a:ext cx="14508185" cy="9654915"/>
                  <a:chOff x="-72577" y="-107627"/>
                  <a:chExt cx="14508185" cy="9654915"/>
                </a:xfrm>
              </p:grpSpPr>
              <p:sp>
                <p:nvSpPr>
                  <p:cNvPr id="168" name="Rectangle à coins arrondis 76">
                    <a:extLst>
                      <a:ext uri="{FF2B5EF4-FFF2-40B4-BE49-F238E27FC236}">
                        <a16:creationId xmlns:a16="http://schemas.microsoft.com/office/drawing/2014/main" id="{8025A155-9A09-4D5C-B1F6-5E62FA353C8D}"/>
                      </a:ext>
                    </a:extLst>
                  </p:cNvPr>
                  <p:cNvSpPr/>
                  <p:nvPr/>
                </p:nvSpPr>
                <p:spPr>
                  <a:xfrm>
                    <a:off x="7230904" y="3859410"/>
                    <a:ext cx="1620234" cy="1152000"/>
                  </a:xfrm>
                  <a:prstGeom prst="roundRect">
                    <a:avLst>
                      <a:gd name="adj" fmla="val 17252"/>
                    </a:avLst>
                  </a:prstGeom>
                  <a:solidFill>
                    <a:srgbClr val="53A5FF"/>
                  </a:solidFill>
                  <a:ln>
                    <a:noFill/>
                  </a:ln>
                  <a:scene3d>
                    <a:camera prst="orthographicFront"/>
                    <a:lightRig rig="threePt" dir="t"/>
                  </a:scene3d>
                  <a:sp3d>
                    <a:bevelT w="152400" h="50800" prst="softRound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36000" tIns="18000" rIns="36000" rtlCol="0" anchor="ctr" anchorCtr="0"/>
                  <a:lstStyle/>
                  <a:p>
                    <a:pPr algn="ctr"/>
                    <a:r>
                      <a:rPr lang="fr-FR" sz="1400" b="1" i="1" dirty="0">
                        <a:solidFill>
                          <a:schemeClr val="tx1"/>
                        </a:solidFill>
                        <a:latin typeface="Myriad Pro" pitchFamily="34" charset="0"/>
                      </a:rPr>
                      <a:t>Licence Pro </a:t>
                    </a:r>
                    <a:r>
                      <a:rPr lang="fr-FR" sz="1200" b="1" i="1" dirty="0">
                        <a:solidFill>
                          <a:schemeClr val="tx1"/>
                        </a:solidFill>
                        <a:latin typeface="Myriad Pro" pitchFamily="34" charset="0"/>
                      </a:rPr>
                      <a:t>Dépollution, Production et Gestion durable des Eaux</a:t>
                    </a:r>
                  </a:p>
                </p:txBody>
              </p:sp>
              <p:grpSp>
                <p:nvGrpSpPr>
                  <p:cNvPr id="38" name="Groupe 37">
                    <a:extLst>
                      <a:ext uri="{FF2B5EF4-FFF2-40B4-BE49-F238E27FC236}">
                        <a16:creationId xmlns:a16="http://schemas.microsoft.com/office/drawing/2014/main" id="{3D450379-33F2-4915-83AD-ED43E2D90BBB}"/>
                      </a:ext>
                    </a:extLst>
                  </p:cNvPr>
                  <p:cNvGrpSpPr/>
                  <p:nvPr/>
                </p:nvGrpSpPr>
                <p:grpSpPr>
                  <a:xfrm>
                    <a:off x="-72577" y="-107627"/>
                    <a:ext cx="14508185" cy="9654915"/>
                    <a:chOff x="-72577" y="-107627"/>
                    <a:chExt cx="14508185" cy="9654915"/>
                  </a:xfrm>
                </p:grpSpPr>
                <p:grpSp>
                  <p:nvGrpSpPr>
                    <p:cNvPr id="37" name="Groupe 36">
                      <a:extLst>
                        <a:ext uri="{FF2B5EF4-FFF2-40B4-BE49-F238E27FC236}">
                          <a16:creationId xmlns:a16="http://schemas.microsoft.com/office/drawing/2014/main" id="{1AB63B2E-2353-45E6-AF0B-A18BF766580C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-72577" y="-107627"/>
                      <a:ext cx="14508185" cy="9654915"/>
                      <a:chOff x="-72577" y="-107627"/>
                      <a:chExt cx="14508185" cy="9654915"/>
                    </a:xfrm>
                  </p:grpSpPr>
                  <p:sp>
                    <p:nvSpPr>
                      <p:cNvPr id="151" name="Rectangle à coins arrondis 87">
                        <a:extLst>
                          <a:ext uri="{FF2B5EF4-FFF2-40B4-BE49-F238E27FC236}">
                            <a16:creationId xmlns:a16="http://schemas.microsoft.com/office/drawing/2014/main" id="{D48D19FF-AAFB-4F5F-AF57-2F3AB3497686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2664398" y="3859410"/>
                        <a:ext cx="4489222" cy="1152000"/>
                      </a:xfrm>
                      <a:prstGeom prst="roundRect">
                        <a:avLst>
                          <a:gd name="adj" fmla="val 17252"/>
                        </a:avLst>
                      </a:prstGeom>
                      <a:solidFill>
                        <a:srgbClr val="53A5FF"/>
                      </a:solidFill>
                      <a:ln>
                        <a:noFill/>
                      </a:ln>
                      <a:scene3d>
                        <a:camera prst="orthographicFront"/>
                        <a:lightRig rig="threePt" dir="t"/>
                      </a:scene3d>
                      <a:sp3d>
                        <a:bevelT w="152400" h="50800" prst="softRound"/>
                      </a:sp3d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tIns="18000" rtlCol="0" anchor="t" anchorCtr="0"/>
                      <a:lstStyle/>
                      <a:p>
                        <a:pPr algn="ctr"/>
                        <a:r>
                          <a:rPr lang="fr-FR" sz="1400" b="1" i="1" dirty="0">
                            <a:solidFill>
                              <a:schemeClr val="tx1"/>
                            </a:solidFill>
                            <a:latin typeface="Myriad Pro" pitchFamily="34" charset="0"/>
                          </a:rPr>
                          <a:t>Sciences de la Vie - </a:t>
                        </a:r>
                        <a:r>
                          <a:rPr lang="fr-FR" sz="1200" b="1" i="1" dirty="0">
                            <a:solidFill>
                              <a:schemeClr val="tx1"/>
                            </a:solidFill>
                            <a:latin typeface="Myriad Pro" pitchFamily="34" charset="0"/>
                          </a:rPr>
                          <a:t>5 parcours au choix</a:t>
                        </a:r>
                      </a:p>
                    </p:txBody>
                  </p:sp>
                  <p:grpSp>
                    <p:nvGrpSpPr>
                      <p:cNvPr id="36" name="Groupe 35">
                        <a:extLst>
                          <a:ext uri="{FF2B5EF4-FFF2-40B4-BE49-F238E27FC236}">
                            <a16:creationId xmlns:a16="http://schemas.microsoft.com/office/drawing/2014/main" id="{50DA17DA-FE97-4C22-8EB2-771367492096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-72577" y="-107627"/>
                        <a:ext cx="14508185" cy="9654915"/>
                        <a:chOff x="-72577" y="-107627"/>
                        <a:chExt cx="14508185" cy="9654915"/>
                      </a:xfrm>
                    </p:grpSpPr>
                    <p:grpSp>
                      <p:nvGrpSpPr>
                        <p:cNvPr id="31" name="Groupe 30">
                          <a:extLst>
                            <a:ext uri="{FF2B5EF4-FFF2-40B4-BE49-F238E27FC236}">
                              <a16:creationId xmlns:a16="http://schemas.microsoft.com/office/drawing/2014/main" id="{E1FA4625-834F-4BEA-B06C-FF0ED48BAC10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-72577" y="-107627"/>
                          <a:ext cx="14508185" cy="9654915"/>
                          <a:chOff x="-72577" y="-107627"/>
                          <a:chExt cx="14508185" cy="9654915"/>
                        </a:xfrm>
                      </p:grpSpPr>
                      <p:grpSp>
                        <p:nvGrpSpPr>
                          <p:cNvPr id="27" name="Groupe 26">
                            <a:extLst>
                              <a:ext uri="{FF2B5EF4-FFF2-40B4-BE49-F238E27FC236}">
                                <a16:creationId xmlns:a16="http://schemas.microsoft.com/office/drawing/2014/main" id="{60F77506-7411-4DC2-AFF8-6E397418C94C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-72577" y="-107627"/>
                            <a:ext cx="14508185" cy="9654915"/>
                            <a:chOff x="-72577" y="-107627"/>
                            <a:chExt cx="14508185" cy="9654915"/>
                          </a:xfrm>
                        </p:grpSpPr>
                        <p:grpSp>
                          <p:nvGrpSpPr>
                            <p:cNvPr id="13" name="Groupe 12">
                              <a:extLst>
                                <a:ext uri="{FF2B5EF4-FFF2-40B4-BE49-F238E27FC236}">
                                  <a16:creationId xmlns:a16="http://schemas.microsoft.com/office/drawing/2014/main" id="{4809DB25-3E01-473B-953C-673A779608E2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-72577" y="-107627"/>
                              <a:ext cx="14508185" cy="9654915"/>
                              <a:chOff x="-72577" y="-107627"/>
                              <a:chExt cx="14508185" cy="9654915"/>
                            </a:xfrm>
                          </p:grpSpPr>
                          <p:grpSp>
                            <p:nvGrpSpPr>
                              <p:cNvPr id="5" name="Groupe 4">
                                <a:extLst>
                                  <a:ext uri="{FF2B5EF4-FFF2-40B4-BE49-F238E27FC236}">
                                    <a16:creationId xmlns:a16="http://schemas.microsoft.com/office/drawing/2014/main" id="{409D180D-9979-4774-BBCC-FFB78056E1CA}"/>
                                  </a:ext>
                                </a:extLst>
                              </p:cNvPr>
                              <p:cNvGrpSpPr/>
                              <p:nvPr/>
                            </p:nvGrpSpPr>
                            <p:grpSpPr>
                              <a:xfrm>
                                <a:off x="-72577" y="-107627"/>
                                <a:ext cx="14508185" cy="9654915"/>
                                <a:chOff x="-72577" y="-107627"/>
                                <a:chExt cx="14508185" cy="9654915"/>
                              </a:xfrm>
                            </p:grpSpPr>
                            <p:grpSp>
                              <p:nvGrpSpPr>
                                <p:cNvPr id="11" name="Groupe 10"/>
                                <p:cNvGrpSpPr/>
                                <p:nvPr/>
                              </p:nvGrpSpPr>
                              <p:grpSpPr>
                                <a:xfrm>
                                  <a:off x="-72577" y="-107627"/>
                                  <a:ext cx="14508185" cy="9654915"/>
                                  <a:chOff x="-143916" y="324421"/>
                                  <a:chExt cx="14508185" cy="9654915"/>
                                </a:xfrm>
                              </p:grpSpPr>
                              <p:sp>
                                <p:nvSpPr>
                                  <p:cNvPr id="159" name="Rectangle 158"/>
                                  <p:cNvSpPr/>
                                  <p:nvPr/>
                                </p:nvSpPr>
                                <p:spPr>
                                  <a:xfrm>
                                    <a:off x="1728292" y="324421"/>
                                    <a:ext cx="10657184" cy="830997"/>
                                  </a:xfrm>
                                  <a:prstGeom prst="rect">
                                    <a:avLst/>
                                  </a:prstGeom>
                                  <a:effectLst/>
                                </p:spPr>
                                <p:txBody>
                                  <a:bodyPr wrap="square">
                                    <a:spAutoFit/>
                                  </a:bodyPr>
                                  <a:lstStyle/>
                                  <a:p>
                                    <a:pPr algn="ctr"/>
                                    <a:r>
                                      <a:rPr lang="fr-FR" sz="2400" b="1" i="1" dirty="0">
                                        <a:latin typeface="Myriad Pro" pitchFamily="34" charset="0"/>
                                      </a:rPr>
                                      <a:t>OFFRE DE FORMATION EN SCIENCES DE LA VIE, </a:t>
                                    </a:r>
                                  </a:p>
                                  <a:p>
                                    <a:pPr algn="ctr"/>
                                    <a:r>
                                      <a:rPr lang="fr-FR" sz="2400" b="1" i="1" dirty="0">
                                        <a:latin typeface="Myriad Pro" pitchFamily="34" charset="0"/>
                                      </a:rPr>
                                      <a:t>DE LA TERRE ET DE L’ENVIRONNEMENT</a:t>
                                    </a:r>
                                  </a:p>
                                </p:txBody>
                              </p:sp>
                              <p:sp>
                                <p:nvSpPr>
                                  <p:cNvPr id="134" name="Rectangle 100"/>
                                  <p:cNvSpPr>
                                    <a:spLocks noChangeArrowheads="1"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2016993" y="1731998"/>
                                    <a:ext cx="539750" cy="730800"/>
                                  </a:xfrm>
                                  <a:prstGeom prst="rect">
                                    <a:avLst/>
                                  </a:prstGeom>
                                  <a:noFill/>
                                  <a:ln w="9525">
                                    <a:noFill/>
                                    <a:miter lim="800000"/>
                                    <a:headEnd/>
                                    <a:tailEnd/>
                                  </a:ln>
                                </p:spPr>
                                <p:txBody>
                                  <a:bodyPr wrap="none" anchor="ctr"/>
                                  <a:lstStyle/>
                                  <a:p>
                                    <a:pPr algn="ctr" eaLnBrk="0" hangingPunct="0"/>
                                    <a:r>
                                      <a:rPr lang="fr-FR" sz="2400" b="1" dirty="0">
                                        <a:ln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</a:ln>
                                        <a:solidFill>
                                          <a:srgbClr val="00B0F0"/>
                                        </a:solidFill>
                                        <a:latin typeface="Myriad Pro" pitchFamily="34" charset="0"/>
                                        <a:ea typeface="ＭＳ Ｐゴシック" pitchFamily="34" charset="-128"/>
                                      </a:rPr>
                                      <a:t>L</a:t>
                                    </a:r>
                                    <a:r>
                                      <a:rPr lang="fr-FR" sz="2000" b="1" dirty="0">
                                        <a:ln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</a:ln>
                                        <a:solidFill>
                                          <a:srgbClr val="00B0F0"/>
                                        </a:solidFill>
                                        <a:latin typeface="Myriad Pro" pitchFamily="34" charset="0"/>
                                        <a:ea typeface="ＭＳ Ｐゴシック" pitchFamily="34" charset="-128"/>
                                      </a:rPr>
                                      <a:t>1</a:t>
                                    </a:r>
                                    <a:endParaRPr lang="fr-FR" sz="2400" b="1" dirty="0">
                                      <a:ln>
                                        <a:solidFill>
                                          <a:schemeClr val="accent1">
                                            <a:lumMod val="75000"/>
                                          </a:schemeClr>
                                        </a:solidFill>
                                      </a:ln>
                                      <a:solidFill>
                                        <a:srgbClr val="00B0F0"/>
                                      </a:solidFill>
                                      <a:latin typeface="Myriad Pro" pitchFamily="34" charset="0"/>
                                      <a:ea typeface="ＭＳ Ｐゴシック" pitchFamily="34" charset="-128"/>
                                    </a:endParaRPr>
                                  </a:p>
                                </p:txBody>
                              </p:sp>
                              <p:grpSp>
                                <p:nvGrpSpPr>
                                  <p:cNvPr id="8" name="Groupe 7"/>
                                  <p:cNvGrpSpPr/>
                                  <p:nvPr/>
                                </p:nvGrpSpPr>
                                <p:grpSpPr>
                                  <a:xfrm>
                                    <a:off x="2593057" y="1240126"/>
                                    <a:ext cx="9302028" cy="1388551"/>
                                    <a:chOff x="2593057" y="1240126"/>
                                    <a:chExt cx="9302028" cy="1388551"/>
                                  </a:xfrm>
                                </p:grpSpPr>
                                <p:sp>
                                  <p:nvSpPr>
                                    <p:cNvPr id="130" name="Rectangle à coins arrondis 129"/>
                                    <p:cNvSpPr/>
                                    <p:nvPr/>
                                  </p:nvSpPr>
                                  <p:spPr>
                                    <a:xfrm>
                                      <a:off x="2593057" y="1240126"/>
                                      <a:ext cx="9302028" cy="1388551"/>
                                    </a:xfrm>
                                    <a:prstGeom prst="roundRect">
                                      <a:avLst>
                                        <a:gd name="adj" fmla="val 12120"/>
                                      </a:avLst>
                                    </a:prstGeom>
                                    <a:solidFill>
                                      <a:schemeClr val="tx2">
                                        <a:lumMod val="20000"/>
                                        <a:lumOff val="80000"/>
                                      </a:schemeClr>
                                    </a:solidFill>
                                    <a:ln>
                                      <a:solidFill>
                                        <a:schemeClr val="tx2">
                                          <a:lumMod val="20000"/>
                                          <a:lumOff val="80000"/>
                                        </a:schemeClr>
                                      </a:solidFill>
                                    </a:ln>
                                  </p:spPr>
                                  <p:style>
                                    <a:lnRef idx="2">
                                      <a:schemeClr val="accent1">
                                        <a:shade val="50000"/>
                                      </a:schemeClr>
                                    </a:lnRef>
                                    <a:fillRef idx="1">
                                      <a:schemeClr val="accent1"/>
                                    </a:fillRef>
                                    <a:effectRef idx="0">
                                      <a:schemeClr val="accent1"/>
                                    </a:effectRef>
                                    <a:fontRef idx="minor">
                                      <a:schemeClr val="lt1"/>
                                    </a:fontRef>
                                  </p:style>
                                  <p:txBody>
                                    <a:bodyPr rtlCol="0" anchor="ctr"/>
                                    <a:lstStyle/>
                                    <a:p>
                                      <a:pPr algn="ctr"/>
                                      <a:endParaRPr lang="fr-FR"/>
                                    </a:p>
                                  </p:txBody>
                                </p:sp>
                                <p:sp>
                                  <p:nvSpPr>
                                    <p:cNvPr id="131" name="Rectangle à coins arrondis 130"/>
                                    <p:cNvSpPr/>
                                    <p:nvPr/>
                                  </p:nvSpPr>
                                  <p:spPr>
                                    <a:xfrm>
                                      <a:off x="2593057" y="1980677"/>
                                      <a:ext cx="6137217" cy="648000"/>
                                    </a:xfrm>
                                    <a:prstGeom prst="roundRect">
                                      <a:avLst>
                                        <a:gd name="adj" fmla="val 17252"/>
                                      </a:avLst>
                                    </a:prstGeom>
                                    <a:solidFill>
                                      <a:srgbClr val="53A5FF"/>
                                    </a:solidFill>
                                    <a:ln>
                                      <a:noFill/>
                                    </a:ln>
                                    <a:scene3d>
                                      <a:camera prst="orthographicFront"/>
                                      <a:lightRig rig="threePt" dir="t"/>
                                    </a:scene3d>
                                    <a:sp3d>
                                      <a:bevelT w="152400" h="50800" prst="softRound"/>
                                    </a:sp3d>
                                  </p:spPr>
                                  <p:style>
                                    <a:lnRef idx="2">
                                      <a:schemeClr val="accent1">
                                        <a:shade val="50000"/>
                                      </a:schemeClr>
                                    </a:lnRef>
                                    <a:fillRef idx="1">
                                      <a:schemeClr val="accent1"/>
                                    </a:fillRef>
                                    <a:effectRef idx="0">
                                      <a:schemeClr val="accent1"/>
                                    </a:effectRef>
                                    <a:fontRef idx="minor">
                                      <a:schemeClr val="lt1"/>
                                    </a:fontRef>
                                  </p:style>
                                  <p:txBody>
                                    <a:bodyPr tIns="18000" rtlCol="0" anchor="t" anchorCtr="0"/>
                                    <a:lstStyle/>
                                    <a:p>
                                      <a:pPr algn="ctr"/>
                                      <a:r>
                                        <a:rPr lang="fr-FR" sz="1600" dirty="0">
                                          <a:solidFill>
                                            <a:schemeClr val="tx1"/>
                                          </a:solidFill>
                                          <a:latin typeface="Myriad Pro" pitchFamily="34" charset="0"/>
                                        </a:rPr>
                                        <a:t>Semestre 2 : </a:t>
                                      </a:r>
                                      <a:r>
                                        <a:rPr lang="fr-FR" sz="1400" dirty="0">
                                          <a:solidFill>
                                            <a:schemeClr val="tx1"/>
                                          </a:solidFill>
                                          <a:latin typeface="Myriad Pro" pitchFamily="34" charset="0"/>
                                        </a:rPr>
                                        <a:t>2 mentions au choix</a:t>
                                      </a:r>
                                    </a:p>
                                  </p:txBody>
                                </p:sp>
                                <p:grpSp>
                                  <p:nvGrpSpPr>
                                    <p:cNvPr id="2" name="Groupe 1"/>
                                    <p:cNvGrpSpPr/>
                                    <p:nvPr/>
                                  </p:nvGrpSpPr>
                                  <p:grpSpPr>
                                    <a:xfrm>
                                      <a:off x="2665065" y="2283069"/>
                                      <a:ext cx="5976664" cy="273600"/>
                                      <a:chOff x="2901581" y="2088908"/>
                                      <a:chExt cx="5976664" cy="273600"/>
                                    </a:xfrm>
                                  </p:grpSpPr>
                                  <p:sp>
                                    <p:nvSpPr>
                                      <p:cNvPr id="132" name="Rectangle à coins arrondis 131"/>
                                      <p:cNvSpPr/>
                                      <p:nvPr/>
                                    </p:nvSpPr>
                                    <p:spPr>
                                      <a:xfrm>
                                        <a:off x="2901581" y="2088908"/>
                                        <a:ext cx="2052000" cy="271823"/>
                                      </a:xfrm>
                                      <a:prstGeom prst="roundRect">
                                        <a:avLst>
                                          <a:gd name="adj" fmla="val 14462"/>
                                        </a:avLst>
                                      </a:prstGeom>
                                      <a:solidFill>
                                        <a:srgbClr val="99CCFF"/>
                                      </a:solidFill>
                                      <a:ln>
                                        <a:noFill/>
                                      </a:ln>
                                      <a:scene3d>
                                        <a:camera prst="orthographicFront"/>
                                        <a:lightRig rig="threePt" dir="t"/>
                                      </a:scene3d>
                                      <a:sp3d>
                                        <a:bevelT w="165100" prst="coolSlant"/>
                                      </a:sp3d>
                                    </p:spPr>
                                    <p:style>
                                      <a:lnRef idx="2">
                                        <a:schemeClr val="accent1">
                                          <a:shade val="50000"/>
                                        </a:schemeClr>
                                      </a:lnRef>
                                      <a:fillRef idx="1">
                                        <a:schemeClr val="accent1"/>
                                      </a:fillRef>
                                      <a:effectRef idx="0">
                                        <a:schemeClr val="accent1"/>
                                      </a:effectRef>
                                      <a:fontRef idx="minor">
                                        <a:schemeClr val="lt1"/>
                                      </a:fontRef>
                                    </p:style>
                                    <p:txBody>
                                      <a:bodyPr lIns="0" rIns="0" rtlCol="0" anchor="ctr"/>
                                      <a:lstStyle/>
                                      <a:p>
                                        <a:pPr algn="ctr"/>
                                        <a:r>
                                          <a:rPr lang="fr-FR" sz="1400" b="1" dirty="0">
                                            <a:solidFill>
                                              <a:schemeClr val="tx1"/>
                                            </a:solidFill>
                                            <a:latin typeface="Myriad Pro" pitchFamily="34" charset="0"/>
                                            <a:cs typeface="Times" charset="0"/>
                                          </a:rPr>
                                          <a:t>Sciences de la Vie</a:t>
                                        </a:r>
                                      </a:p>
                                    </p:txBody>
                                  </p:sp>
                                  <p:sp>
                                    <p:nvSpPr>
                                      <p:cNvPr id="133" name="Rectangle à coins arrondis 132"/>
                                      <p:cNvSpPr/>
                                      <p:nvPr/>
                                    </p:nvSpPr>
                                    <p:spPr>
                                      <a:xfrm>
                                        <a:off x="5026245" y="2088908"/>
                                        <a:ext cx="3852000" cy="273600"/>
                                      </a:xfrm>
                                      <a:prstGeom prst="roundRect">
                                        <a:avLst>
                                          <a:gd name="adj" fmla="val 14462"/>
                                        </a:avLst>
                                      </a:prstGeom>
                                      <a:solidFill>
                                        <a:srgbClr val="99CCFF"/>
                                      </a:solidFill>
                                      <a:ln>
                                        <a:noFill/>
                                      </a:ln>
                                      <a:scene3d>
                                        <a:camera prst="orthographicFront"/>
                                        <a:lightRig rig="threePt" dir="t"/>
                                      </a:scene3d>
                                      <a:sp3d>
                                        <a:bevelT w="165100" prst="coolSlant"/>
                                      </a:sp3d>
                                    </p:spPr>
                                    <p:style>
                                      <a:lnRef idx="2">
                                        <a:schemeClr val="accent1">
                                          <a:shade val="50000"/>
                                        </a:schemeClr>
                                      </a:lnRef>
                                      <a:fillRef idx="1">
                                        <a:schemeClr val="accent1"/>
                                      </a:fillRef>
                                      <a:effectRef idx="0">
                                        <a:schemeClr val="accent1"/>
                                      </a:effectRef>
                                      <a:fontRef idx="minor">
                                        <a:schemeClr val="lt1"/>
                                      </a:fontRef>
                                    </p:style>
                                    <p:txBody>
                                      <a:bodyPr rtlCol="0" anchor="ctr"/>
                                      <a:lstStyle/>
                                      <a:p>
                                        <a:pPr algn="ctr"/>
                                        <a:r>
                                          <a:rPr lang="fr-FR" sz="1400" b="1" dirty="0">
                                            <a:solidFill>
                                              <a:schemeClr val="tx1"/>
                                            </a:solidFill>
                                            <a:latin typeface="Myriad Pro" pitchFamily="34" charset="0"/>
                                            <a:cs typeface="Times" charset="0"/>
                                          </a:rPr>
                                          <a:t>Sciences de la Terre et Environnement</a:t>
                                        </a:r>
                                      </a:p>
                                    </p:txBody>
                                  </p:sp>
                                </p:grpSp>
                              </p:grpSp>
                              <p:sp>
                                <p:nvSpPr>
                                  <p:cNvPr id="60" name="Rectangle 59"/>
                                  <p:cNvSpPr/>
                                  <p:nvPr/>
                                </p:nvSpPr>
                                <p:spPr>
                                  <a:xfrm>
                                    <a:off x="-143916" y="1476549"/>
                                    <a:ext cx="2232248" cy="830997"/>
                                  </a:xfrm>
                                  <a:prstGeom prst="rect">
                                    <a:avLst/>
                                  </a:prstGeom>
                                </p:spPr>
                                <p:txBody>
                                  <a:bodyPr wrap="square">
                                    <a:spAutoFit/>
                                  </a:bodyPr>
                                  <a:lstStyle/>
                                  <a:p>
                                    <a:pPr algn="ctr"/>
                                    <a:r>
                                      <a:rPr lang="fr-FR" sz="1600" b="1" i="1" dirty="0">
                                        <a:latin typeface="Myriad Pro" pitchFamily="34" charset="0"/>
                                      </a:rPr>
                                      <a:t>NIVEAUX </a:t>
                                    </a:r>
                                  </a:p>
                                  <a:p>
                                    <a:pPr algn="ctr"/>
                                    <a:r>
                                      <a:rPr lang="fr-FR" sz="1600" b="1" i="1" dirty="0">
                                        <a:latin typeface="Myriad Pro" pitchFamily="34" charset="0"/>
                                      </a:rPr>
                                      <a:t>D’ENTRÉES </a:t>
                                    </a:r>
                                  </a:p>
                                  <a:p>
                                    <a:pPr algn="ctr"/>
                                    <a:r>
                                      <a:rPr lang="fr-FR" sz="1600" b="1" i="1" dirty="0">
                                        <a:latin typeface="Myriad Pro" pitchFamily="34" charset="0"/>
                                      </a:rPr>
                                      <a:t>POSSIBLES</a:t>
                                    </a:r>
                                  </a:p>
                                </p:txBody>
                              </p:sp>
                              <p:grpSp>
                                <p:nvGrpSpPr>
                                  <p:cNvPr id="18" name="Groupe 17"/>
                                  <p:cNvGrpSpPr/>
                                  <p:nvPr/>
                                </p:nvGrpSpPr>
                                <p:grpSpPr>
                                  <a:xfrm>
                                    <a:off x="72108" y="2772693"/>
                                    <a:ext cx="14113012" cy="1463703"/>
                                    <a:chOff x="72108" y="2992650"/>
                                    <a:chExt cx="14113012" cy="1463703"/>
                                  </a:xfrm>
                                </p:grpSpPr>
                                <p:sp>
                                  <p:nvSpPr>
                                    <p:cNvPr id="83" name="Rectangle 159"/>
                                    <p:cNvSpPr>
                                      <a:spLocks noChangeArrowheads="1"/>
                                    </p:cNvSpPr>
                                    <p:nvPr/>
                                  </p:nvSpPr>
                                  <p:spPr bwMode="auto">
                                    <a:xfrm>
                                      <a:off x="2016993" y="3306428"/>
                                      <a:ext cx="539750" cy="868363"/>
                                    </a:xfrm>
                                    <a:prstGeom prst="rect">
                                      <a:avLst/>
                                    </a:prstGeom>
                                    <a:noFill/>
                                    <a:ln w="9525">
                                      <a:noFill/>
                                      <a:miter lim="800000"/>
                                      <a:headEnd/>
                                      <a:tailEnd/>
                                    </a:ln>
                                  </p:spPr>
                                  <p:txBody>
                                    <a:bodyPr wrap="none" anchor="ctr"/>
                                    <a:lstStyle/>
                                    <a:p>
                                      <a:pPr algn="ctr" eaLnBrk="0" hangingPunct="0"/>
                                      <a:r>
                                        <a:rPr lang="fr-FR" sz="2400" b="1" dirty="0">
                                          <a:ln>
                                            <a:solidFill>
                                              <a:schemeClr val="accent1">
                                                <a:lumMod val="75000"/>
                                              </a:schemeClr>
                                            </a:solidFill>
                                          </a:ln>
                                          <a:solidFill>
                                            <a:srgbClr val="00B0F0"/>
                                          </a:solidFill>
                                          <a:latin typeface="Myriad Pro" pitchFamily="34" charset="0"/>
                                          <a:ea typeface="ＭＳ Ｐゴシック" pitchFamily="34" charset="-128"/>
                                        </a:rPr>
                                        <a:t>L</a:t>
                                      </a:r>
                                      <a:r>
                                        <a:rPr lang="fr-FR" sz="2000" b="1" dirty="0">
                                          <a:ln>
                                            <a:solidFill>
                                              <a:schemeClr val="accent1">
                                                <a:lumMod val="75000"/>
                                              </a:schemeClr>
                                            </a:solidFill>
                                          </a:ln>
                                          <a:solidFill>
                                            <a:srgbClr val="00B0F0"/>
                                          </a:solidFill>
                                          <a:latin typeface="Myriad Pro" pitchFamily="34" charset="0"/>
                                          <a:ea typeface="ＭＳ Ｐゴシック" pitchFamily="34" charset="-128"/>
                                        </a:rPr>
                                        <a:t>2</a:t>
                                      </a:r>
                                      <a:endParaRPr lang="fr-FR" sz="2400" b="1" dirty="0">
                                        <a:ln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</a:ln>
                                        <a:solidFill>
                                          <a:srgbClr val="00B0F0"/>
                                        </a:solidFill>
                                        <a:latin typeface="Myriad Pro" pitchFamily="34" charset="0"/>
                                        <a:ea typeface="ＭＳ Ｐゴシック" pitchFamily="34" charset="-128"/>
                                      </a:endParaRPr>
                                    </a:p>
                                  </p:txBody>
                                </p:sp>
                                <p:grpSp>
                                  <p:nvGrpSpPr>
                                    <p:cNvPr id="16" name="Groupe 15"/>
                                    <p:cNvGrpSpPr/>
                                    <p:nvPr/>
                                  </p:nvGrpSpPr>
                                  <p:grpSpPr>
                                    <a:xfrm>
                                      <a:off x="2593058" y="2992650"/>
                                      <a:ext cx="5585920" cy="1361555"/>
                                      <a:chOff x="2593058" y="2964283"/>
                                      <a:chExt cx="5585920" cy="1361555"/>
                                    </a:xfrm>
                                  </p:grpSpPr>
                                  <p:sp>
                                    <p:nvSpPr>
                                      <p:cNvPr id="88" name="Rectangle à coins arrondis 87"/>
                                      <p:cNvSpPr/>
                                      <p:nvPr/>
                                    </p:nvSpPr>
                                    <p:spPr>
                                      <a:xfrm>
                                        <a:off x="2593058" y="2964283"/>
                                        <a:ext cx="5585920" cy="1361555"/>
                                      </a:xfrm>
                                      <a:prstGeom prst="roundRect">
                                        <a:avLst>
                                          <a:gd name="adj" fmla="val 17252"/>
                                        </a:avLst>
                                      </a:prstGeom>
                                      <a:solidFill>
                                        <a:srgbClr val="53A5FF"/>
                                      </a:solidFill>
                                      <a:ln>
                                        <a:noFill/>
                                      </a:ln>
                                      <a:scene3d>
                                        <a:camera prst="orthographicFront"/>
                                        <a:lightRig rig="threePt" dir="t"/>
                                      </a:scene3d>
                                      <a:sp3d>
                                        <a:bevelT w="152400" h="50800" prst="softRound"/>
                                      </a:sp3d>
                                    </p:spPr>
                                    <p:style>
                                      <a:lnRef idx="2">
                                        <a:schemeClr val="accent1">
                                          <a:shade val="50000"/>
                                        </a:schemeClr>
                                      </a:lnRef>
                                      <a:fillRef idx="1">
                                        <a:schemeClr val="accent1"/>
                                      </a:fillRef>
                                      <a:effectRef idx="0">
                                        <a:schemeClr val="accent1"/>
                                      </a:effectRef>
                                      <a:fontRef idx="minor">
                                        <a:schemeClr val="lt1"/>
                                      </a:fontRef>
                                    </p:style>
                                    <p:txBody>
                                      <a:bodyPr tIns="18000" rtlCol="0" anchor="t" anchorCtr="0"/>
                                      <a:lstStyle/>
                                      <a:p>
                                        <a:pPr algn="ctr"/>
                                        <a:r>
                                          <a:rPr lang="fr-FR" sz="1400" b="1" i="1" dirty="0">
                                            <a:solidFill>
                                              <a:schemeClr val="tx1"/>
                                            </a:solidFill>
                                            <a:latin typeface="Myriad Pro" pitchFamily="34" charset="0"/>
                                          </a:rPr>
                                          <a:t>Sciences de la Vie - </a:t>
                                        </a:r>
                                        <a:r>
                                          <a:rPr lang="fr-FR" sz="1200" b="1" i="1" dirty="0">
                                            <a:solidFill>
                                              <a:schemeClr val="tx1"/>
                                            </a:solidFill>
                                            <a:latin typeface="Myriad Pro" pitchFamily="34" charset="0"/>
                                          </a:rPr>
                                          <a:t>5 parcours au choix</a:t>
                                        </a:r>
                                      </a:p>
                                    </p:txBody>
                                  </p:sp>
                                  <p:sp>
                                    <p:nvSpPr>
                                      <p:cNvPr id="89" name="Rectangle à coins arrondis 88"/>
                                      <p:cNvSpPr/>
                                      <p:nvPr/>
                                    </p:nvSpPr>
                                    <p:spPr>
                                      <a:xfrm>
                                        <a:off x="2636037" y="3331011"/>
                                        <a:ext cx="1080000" cy="936000"/>
                                      </a:xfrm>
                                      <a:prstGeom prst="roundRect">
                                        <a:avLst>
                                          <a:gd name="adj" fmla="val 14462"/>
                                        </a:avLst>
                                      </a:prstGeom>
                                      <a:solidFill>
                                        <a:srgbClr val="99CCFF"/>
                                      </a:solidFill>
                                      <a:ln>
                                        <a:noFill/>
                                      </a:ln>
                                      <a:scene3d>
                                        <a:camera prst="orthographicFront"/>
                                        <a:lightRig rig="threePt" dir="t"/>
                                      </a:scene3d>
                                      <a:sp3d>
                                        <a:bevelT w="165100" prst="coolSlant"/>
                                      </a:sp3d>
                                    </p:spPr>
                                    <p:style>
                                      <a:lnRef idx="2">
                                        <a:schemeClr val="accent1">
                                          <a:shade val="50000"/>
                                        </a:schemeClr>
                                      </a:lnRef>
                                      <a:fillRef idx="1">
                                        <a:schemeClr val="accent1"/>
                                      </a:fillRef>
                                      <a:effectRef idx="0">
                                        <a:schemeClr val="accent1"/>
                                      </a:effectRef>
                                      <a:fontRef idx="minor">
                                        <a:schemeClr val="lt1"/>
                                      </a:fontRef>
                                    </p:style>
                                    <p:txBody>
                                      <a:bodyPr lIns="36000" rIns="36000" rtlCol="0" anchor="ctr"/>
                                      <a:lstStyle/>
                                      <a:p>
                                        <a:pPr algn="ctr"/>
                                        <a:r>
                                          <a:rPr lang="fr-FR" sz="1300" b="1" dirty="0">
                                            <a:solidFill>
                                              <a:schemeClr val="tx1"/>
                                            </a:solidFill>
                                            <a:latin typeface="Myriad Pro" pitchFamily="34" charset="0"/>
                                            <a:cs typeface="Times" charset="0"/>
                                          </a:rPr>
                                          <a:t>Biochimie Biologie Moléculaire</a:t>
                                        </a:r>
                                        <a:r>
                                          <a:rPr lang="fr-FR" sz="1300" b="1" i="1" dirty="0">
                                            <a:solidFill>
                                              <a:schemeClr val="tx1"/>
                                            </a:solidFill>
                                            <a:latin typeface="Myriad Pro" pitchFamily="34" charset="0"/>
                                            <a:cs typeface="Times" charset="0"/>
                                          </a:rPr>
                                          <a:t> </a:t>
                                        </a:r>
                                        <a:r>
                                          <a:rPr lang="fr-FR" sz="1200" b="1" dirty="0">
                                            <a:solidFill>
                                              <a:schemeClr val="tx1"/>
                                            </a:solidFill>
                                            <a:latin typeface="Myriad Pro" pitchFamily="34" charset="0"/>
                                            <a:cs typeface="Times" charset="0"/>
                                          </a:rPr>
                                          <a:t>BBM</a:t>
                                        </a:r>
                                        <a:endParaRPr lang="fr-FR" sz="1400" b="1" dirty="0">
                                          <a:solidFill>
                                            <a:schemeClr val="tx1"/>
                                          </a:solidFill>
                                          <a:latin typeface="Myriad Pro" pitchFamily="34" charset="0"/>
                                          <a:cs typeface="Times" charset="0"/>
                                        </a:endParaRPr>
                                      </a:p>
                                    </p:txBody>
                                  </p:sp>
                                  <p:sp>
                                    <p:nvSpPr>
                                      <p:cNvPr id="90" name="Rectangle à coins arrondis 89"/>
                                      <p:cNvSpPr/>
                                      <p:nvPr/>
                                    </p:nvSpPr>
                                    <p:spPr>
                                      <a:xfrm>
                                        <a:off x="4954787" y="3331011"/>
                                        <a:ext cx="1008000" cy="936000"/>
                                      </a:xfrm>
                                      <a:prstGeom prst="roundRect">
                                        <a:avLst>
                                          <a:gd name="adj" fmla="val 14462"/>
                                        </a:avLst>
                                      </a:prstGeom>
                                      <a:solidFill>
                                        <a:srgbClr val="99CCFF"/>
                                      </a:solidFill>
                                      <a:ln>
                                        <a:noFill/>
                                      </a:ln>
                                      <a:scene3d>
                                        <a:camera prst="orthographicFront"/>
                                        <a:lightRig rig="threePt" dir="t"/>
                                      </a:scene3d>
                                      <a:sp3d>
                                        <a:bevelT w="165100" prst="coolSlant"/>
                                      </a:sp3d>
                                    </p:spPr>
                                    <p:style>
                                      <a:lnRef idx="2">
                                        <a:schemeClr val="accent1">
                                          <a:shade val="50000"/>
                                        </a:schemeClr>
                                      </a:lnRef>
                                      <a:fillRef idx="1">
                                        <a:schemeClr val="accent1"/>
                                      </a:fillRef>
                                      <a:effectRef idx="0">
                                        <a:schemeClr val="accent1"/>
                                      </a:effectRef>
                                      <a:fontRef idx="minor">
                                        <a:schemeClr val="lt1"/>
                                      </a:fontRef>
                                    </p:style>
                                    <p:txBody>
                                      <a:bodyPr lIns="0" rIns="0" rtlCol="0" anchor="ctr">
                                        <a:noAutofit/>
                                      </a:bodyPr>
                                      <a:lstStyle/>
                                      <a:p>
                                        <a:pPr algn="ctr"/>
                                        <a:r>
                                          <a:rPr lang="fr-FR" sz="1300" b="1" dirty="0">
                                            <a:solidFill>
                                              <a:schemeClr val="tx1"/>
                                            </a:solidFill>
                                            <a:latin typeface="Myriad Pro" pitchFamily="34" charset="0"/>
                                            <a:cs typeface="Times" charset="0"/>
                                          </a:rPr>
                                          <a:t>Biologie Cellulaire Physiologie </a:t>
                                        </a:r>
                                        <a:r>
                                          <a:rPr lang="fr-FR" sz="1200" b="1" dirty="0">
                                            <a:solidFill>
                                              <a:schemeClr val="tx1"/>
                                            </a:solidFill>
                                            <a:latin typeface="Myriad Pro" pitchFamily="34" charset="0"/>
                                            <a:cs typeface="Times" charset="0"/>
                                          </a:rPr>
                                          <a:t>BCP</a:t>
                                        </a:r>
                                      </a:p>
                                    </p:txBody>
                                  </p:sp>
                                  <p:sp>
                                    <p:nvSpPr>
                                      <p:cNvPr id="91" name="Rectangle à coins arrondis 90"/>
                                      <p:cNvSpPr/>
                                      <p:nvPr/>
                                    </p:nvSpPr>
                                    <p:spPr>
                                      <a:xfrm>
                                        <a:off x="3795412" y="3331011"/>
                                        <a:ext cx="1080000" cy="936000"/>
                                      </a:xfrm>
                                      <a:prstGeom prst="roundRect">
                                        <a:avLst>
                                          <a:gd name="adj" fmla="val 14462"/>
                                        </a:avLst>
                                      </a:prstGeom>
                                      <a:solidFill>
                                        <a:srgbClr val="99CCFF"/>
                                      </a:solidFill>
                                      <a:ln>
                                        <a:noFill/>
                                      </a:ln>
                                      <a:scene3d>
                                        <a:camera prst="orthographicFront"/>
                                        <a:lightRig rig="threePt" dir="t"/>
                                      </a:scene3d>
                                      <a:sp3d>
                                        <a:bevelT w="165100" prst="coolSlant"/>
                                      </a:sp3d>
                                    </p:spPr>
                                    <p:style>
                                      <a:lnRef idx="2">
                                        <a:schemeClr val="accent1">
                                          <a:shade val="50000"/>
                                        </a:schemeClr>
                                      </a:lnRef>
                                      <a:fillRef idx="1">
                                        <a:schemeClr val="accent1"/>
                                      </a:fillRef>
                                      <a:effectRef idx="0">
                                        <a:schemeClr val="accent1"/>
                                      </a:effectRef>
                                      <a:fontRef idx="minor">
                                        <a:schemeClr val="lt1"/>
                                      </a:fontRef>
                                    </p:style>
                                    <p:txBody>
                                      <a:bodyPr lIns="36000" rIns="36000" rtlCol="0" anchor="ctr"/>
                                      <a:lstStyle/>
                                      <a:p>
                                        <a:pPr algn="ctr"/>
                                        <a:r>
                                          <a:rPr lang="fr-FR" sz="1300" b="1" dirty="0" err="1">
                                            <a:solidFill>
                                              <a:schemeClr val="tx1"/>
                                            </a:solidFill>
                                            <a:latin typeface="Myriad Pro" pitchFamily="34" charset="0"/>
                                            <a:cs typeface="Times" charset="0"/>
                                          </a:rPr>
                                          <a:t>BiodiversitéEcologie</a:t>
                                        </a:r>
                                        <a:r>
                                          <a:rPr lang="fr-FR" sz="1300" b="1" dirty="0">
                                            <a:solidFill>
                                              <a:schemeClr val="tx1"/>
                                            </a:solidFill>
                                            <a:latin typeface="Myriad Pro" pitchFamily="34" charset="0"/>
                                            <a:cs typeface="Times" charset="0"/>
                                          </a:rPr>
                                          <a:t> Evolution</a:t>
                                        </a:r>
                                      </a:p>
                                      <a:p>
                                        <a:pPr algn="ctr"/>
                                        <a:r>
                                          <a:rPr lang="fr-FR" sz="1200" b="1" dirty="0">
                                            <a:solidFill>
                                              <a:schemeClr val="tx1"/>
                                            </a:solidFill>
                                            <a:latin typeface="Myriad Pro" pitchFamily="34" charset="0"/>
                                            <a:cs typeface="Times" charset="0"/>
                                          </a:rPr>
                                          <a:t>BEE</a:t>
                                        </a:r>
                                        <a:endParaRPr lang="fr-FR" sz="1400" b="1" dirty="0">
                                          <a:solidFill>
                                            <a:schemeClr val="tx1"/>
                                          </a:solidFill>
                                          <a:latin typeface="Myriad Pro" pitchFamily="34" charset="0"/>
                                          <a:cs typeface="Times" charset="0"/>
                                        </a:endParaRPr>
                                      </a:p>
                                    </p:txBody>
                                  </p:sp>
                                  <p:sp>
                                    <p:nvSpPr>
                                      <p:cNvPr id="92" name="Rectangle à coins arrondis 91"/>
                                      <p:cNvSpPr/>
                                      <p:nvPr/>
                                    </p:nvSpPr>
                                    <p:spPr>
                                      <a:xfrm>
                                        <a:off x="6042162" y="3331011"/>
                                        <a:ext cx="792000" cy="936000"/>
                                      </a:xfrm>
                                      <a:prstGeom prst="roundRect">
                                        <a:avLst>
                                          <a:gd name="adj" fmla="val 14462"/>
                                        </a:avLst>
                                      </a:prstGeom>
                                      <a:solidFill>
                                        <a:srgbClr val="99CCFF"/>
                                      </a:solidFill>
                                      <a:ln>
                                        <a:noFill/>
                                      </a:ln>
                                      <a:scene3d>
                                        <a:camera prst="orthographicFront"/>
                                        <a:lightRig rig="threePt" dir="t"/>
                                      </a:scene3d>
                                      <a:sp3d>
                                        <a:bevelT w="165100" prst="coolSlant"/>
                                      </a:sp3d>
                                    </p:spPr>
                                    <p:style>
                                      <a:lnRef idx="2">
                                        <a:schemeClr val="accent1">
                                          <a:shade val="50000"/>
                                        </a:schemeClr>
                                      </a:lnRef>
                                      <a:fillRef idx="1">
                                        <a:schemeClr val="accent1"/>
                                      </a:fillRef>
                                      <a:effectRef idx="0">
                                        <a:schemeClr val="accent1"/>
                                      </a:effectRef>
                                      <a:fontRef idx="minor">
                                        <a:schemeClr val="lt1"/>
                                      </a:fontRef>
                                    </p:style>
                                    <p:txBody>
                                      <a:bodyPr lIns="0" rIns="0" rtlCol="0" anchor="ctr"/>
                                      <a:lstStyle/>
                                      <a:p>
                                        <a:pPr algn="ctr"/>
                                        <a:r>
                                          <a:rPr lang="fr-FR" sz="1300" b="1" dirty="0">
                                            <a:solidFill>
                                              <a:schemeClr val="tx1"/>
                                            </a:solidFill>
                                            <a:latin typeface="Myriad Pro" pitchFamily="34" charset="0"/>
                                            <a:cs typeface="Times" charset="0"/>
                                          </a:rPr>
                                          <a:t>Sciences du Végétal</a:t>
                                        </a:r>
                                      </a:p>
                                      <a:p>
                                        <a:pPr algn="ctr"/>
                                        <a:r>
                                          <a:rPr lang="fr-FR" sz="1200" b="1" dirty="0" err="1">
                                            <a:solidFill>
                                              <a:schemeClr val="tx1"/>
                                            </a:solidFill>
                                            <a:latin typeface="Myriad Pro" pitchFamily="34" charset="0"/>
                                            <a:cs typeface="Times" charset="0"/>
                                          </a:rPr>
                                          <a:t>SVg</a:t>
                                        </a:r>
                                        <a:endParaRPr lang="fr-FR" sz="1400" b="1" dirty="0">
                                          <a:solidFill>
                                            <a:schemeClr val="tx1"/>
                                          </a:solidFill>
                                          <a:latin typeface="Myriad Pro" pitchFamily="34" charset="0"/>
                                          <a:cs typeface="Times" charset="0"/>
                                        </a:endParaRPr>
                                      </a:p>
                                    </p:txBody>
                                  </p:sp>
                                </p:grpSp>
                                <p:grpSp>
                                  <p:nvGrpSpPr>
                                    <p:cNvPr id="17" name="Groupe 16"/>
                                    <p:cNvGrpSpPr/>
                                    <p:nvPr/>
                                  </p:nvGrpSpPr>
                                  <p:grpSpPr>
                                    <a:xfrm>
                                      <a:off x="8251709" y="2992650"/>
                                      <a:ext cx="2548782" cy="1359768"/>
                                      <a:chOff x="8251709" y="2992650"/>
                                      <a:chExt cx="2548782" cy="1359768"/>
                                    </a:xfrm>
                                  </p:grpSpPr>
                                  <p:sp>
                                    <p:nvSpPr>
                                      <p:cNvPr id="77" name="Rectangle à coins arrondis 76"/>
                                      <p:cNvSpPr/>
                                      <p:nvPr/>
                                    </p:nvSpPr>
                                    <p:spPr>
                                      <a:xfrm>
                                        <a:off x="8251709" y="2992650"/>
                                        <a:ext cx="2548782" cy="1359768"/>
                                      </a:xfrm>
                                      <a:prstGeom prst="roundRect">
                                        <a:avLst>
                                          <a:gd name="adj" fmla="val 17252"/>
                                        </a:avLst>
                                      </a:prstGeom>
                                      <a:solidFill>
                                        <a:srgbClr val="53A5FF"/>
                                      </a:solidFill>
                                      <a:ln>
                                        <a:noFill/>
                                      </a:ln>
                                      <a:scene3d>
                                        <a:camera prst="orthographicFront"/>
                                        <a:lightRig rig="threePt" dir="t"/>
                                      </a:scene3d>
                                      <a:sp3d>
                                        <a:bevelT w="152400" h="50800" prst="softRound"/>
                                      </a:sp3d>
                                    </p:spPr>
                                    <p:style>
                                      <a:lnRef idx="2">
                                        <a:schemeClr val="accent1">
                                          <a:shade val="50000"/>
                                        </a:schemeClr>
                                      </a:lnRef>
                                      <a:fillRef idx="1">
                                        <a:schemeClr val="accent1"/>
                                      </a:fillRef>
                                      <a:effectRef idx="0">
                                        <a:schemeClr val="accent1"/>
                                      </a:effectRef>
                                      <a:fontRef idx="minor">
                                        <a:schemeClr val="lt1"/>
                                      </a:fontRef>
                                    </p:style>
                                    <p:txBody>
                                      <a:bodyPr lIns="36000" tIns="18000" rIns="36000" rtlCol="0" anchor="t" anchorCtr="0"/>
                                      <a:lstStyle/>
                                      <a:p>
                                        <a:pPr algn="ctr"/>
                                        <a:r>
                                          <a:rPr lang="fr-FR" sz="1400" b="1" i="1" dirty="0">
                                            <a:solidFill>
                                              <a:schemeClr val="tx1"/>
                                            </a:solidFill>
                                            <a:latin typeface="Myriad Pro" pitchFamily="34" charset="0"/>
                                          </a:rPr>
                                          <a:t>Sciences de la Terre</a:t>
                                        </a:r>
                                      </a:p>
                                      <a:p>
                                        <a:pPr algn="ctr"/>
                                        <a:r>
                                          <a:rPr lang="fr-FR" sz="1200" b="1" i="1" dirty="0">
                                            <a:solidFill>
                                              <a:schemeClr val="tx1"/>
                                            </a:solidFill>
                                            <a:latin typeface="Myriad Pro" pitchFamily="34" charset="0"/>
                                          </a:rPr>
                                          <a:t>2 parcours au choix</a:t>
                                        </a:r>
                                      </a:p>
                                    </p:txBody>
                                  </p:sp>
                                  <p:sp>
                                    <p:nvSpPr>
                                      <p:cNvPr id="93" name="Rectangle à coins arrondis 92"/>
                                      <p:cNvSpPr/>
                                      <p:nvPr/>
                                    </p:nvSpPr>
                                    <p:spPr>
                                      <a:xfrm>
                                        <a:off x="8311010" y="3568714"/>
                                        <a:ext cx="1080000" cy="540000"/>
                                      </a:xfrm>
                                      <a:prstGeom prst="roundRect">
                                        <a:avLst>
                                          <a:gd name="adj" fmla="val 14462"/>
                                        </a:avLst>
                                      </a:prstGeom>
                                      <a:solidFill>
                                        <a:srgbClr val="99CCFF"/>
                                      </a:solidFill>
                                      <a:ln>
                                        <a:noFill/>
                                      </a:ln>
                                      <a:scene3d>
                                        <a:camera prst="orthographicFront"/>
                                        <a:lightRig rig="threePt" dir="t"/>
                                      </a:scene3d>
                                      <a:sp3d>
                                        <a:bevelT w="165100" prst="coolSlant"/>
                                      </a:sp3d>
                                    </p:spPr>
                                    <p:style>
                                      <a:lnRef idx="2">
                                        <a:schemeClr val="accent1">
                                          <a:shade val="50000"/>
                                        </a:schemeClr>
                                      </a:lnRef>
                                      <a:fillRef idx="1">
                                        <a:schemeClr val="accent1"/>
                                      </a:fillRef>
                                      <a:effectRef idx="0">
                                        <a:schemeClr val="accent1"/>
                                      </a:effectRef>
                                      <a:fontRef idx="minor">
                                        <a:schemeClr val="lt1"/>
                                      </a:fontRef>
                                    </p:style>
                                    <p:txBody>
                                      <a:bodyPr lIns="0" rIns="0" rtlCol="0" anchor="ctr"/>
                                      <a:lstStyle/>
                                      <a:p>
                                        <a:pPr algn="ctr"/>
                                        <a:r>
                                          <a:rPr lang="fr-FR" sz="1300" b="1" dirty="0">
                                            <a:solidFill>
                                              <a:schemeClr val="tx1"/>
                                            </a:solidFill>
                                            <a:latin typeface="Myriad Pro" pitchFamily="34" charset="0"/>
                                            <a:cs typeface="Times" charset="0"/>
                                          </a:rPr>
                                          <a:t>Géosciences</a:t>
                                        </a:r>
                                      </a:p>
                                    </p:txBody>
                                  </p:sp>
                                </p:grpSp>
                                <p:sp>
                                  <p:nvSpPr>
                                    <p:cNvPr id="52" name="AutoShape 118"/>
                                    <p:cNvSpPr>
                                      <a:spLocks noChangeArrowheads="1"/>
                                    </p:cNvSpPr>
                                    <p:nvPr/>
                                  </p:nvSpPr>
                                  <p:spPr bwMode="auto">
                                    <a:xfrm>
                                      <a:off x="1800969" y="3540584"/>
                                      <a:ext cx="282030" cy="400050"/>
                                    </a:xfrm>
                                    <a:prstGeom prst="rightArrow">
                                      <a:avLst>
                                        <a:gd name="adj1" fmla="val 52619"/>
                                        <a:gd name="adj2" fmla="val 100000"/>
                                      </a:avLst>
                                    </a:prstGeom>
                                    <a:solidFill>
                                      <a:srgbClr val="FF66CC"/>
                                    </a:solidFill>
                                    <a:ln w="9525">
                                      <a:noFill/>
                                      <a:miter lim="800000"/>
                                      <a:headEnd/>
                                      <a:tailEnd/>
                                    </a:ln>
                                  </p:spPr>
                                  <p:txBody>
                                    <a:bodyPr wrap="none" anchor="ctr"/>
                                    <a:lstStyle/>
                                    <a:p>
                                      <a:endParaRPr lang="fr-FR" b="1">
                                        <a:latin typeface="Myriad Pro" pitchFamily="34" charset="0"/>
                                      </a:endParaRPr>
                                    </a:p>
                                  </p:txBody>
                                </p:sp>
                                <p:sp>
                                  <p:nvSpPr>
                                    <p:cNvPr id="53" name="Rectangle à coins arrondis 52"/>
                                    <p:cNvSpPr/>
                                    <p:nvPr/>
                                  </p:nvSpPr>
                                  <p:spPr>
                                    <a:xfrm>
                                      <a:off x="72108" y="3236553"/>
                                      <a:ext cx="1728192" cy="1008112"/>
                                    </a:xfrm>
                                    <a:prstGeom prst="roundRect">
                                      <a:avLst>
                                        <a:gd name="adj" fmla="val 14462"/>
                                      </a:avLst>
                                    </a:prstGeom>
                                    <a:solidFill>
                                      <a:srgbClr val="99CCFF">
                                        <a:alpha val="52000"/>
                                      </a:srgbClr>
                                    </a:solidFill>
                                    <a:ln>
                                      <a:noFill/>
                                    </a:ln>
                                    <a:scene3d>
                                      <a:camera prst="orthographicFront"/>
                                      <a:lightRig rig="threePt" dir="t"/>
                                    </a:scene3d>
                                    <a:sp3d>
                                      <a:bevelT w="165100" prst="coolSlant"/>
                                    </a:sp3d>
                                  </p:spPr>
                                  <p:style>
                                    <a:lnRef idx="2">
                                      <a:schemeClr val="accent1">
                                        <a:shade val="50000"/>
                                      </a:schemeClr>
                                    </a:lnRef>
                                    <a:fillRef idx="1">
                                      <a:schemeClr val="accent1"/>
                                    </a:fillRef>
                                    <a:effectRef idx="0">
                                      <a:schemeClr val="accent1"/>
                                    </a:effectRef>
                                    <a:fontRef idx="minor">
                                      <a:schemeClr val="lt1"/>
                                    </a:fontRef>
                                  </p:style>
                                  <p:txBody>
                                    <a:bodyPr rtlCol="0" anchor="ctr"/>
                                    <a:lstStyle/>
                                    <a:p>
                                      <a:pPr algn="ctr"/>
                                      <a:r>
                                        <a:rPr lang="fr-FR" sz="1400" b="1" dirty="0">
                                          <a:solidFill>
                                            <a:schemeClr val="tx1">
                                              <a:lumMod val="65000"/>
                                              <a:lumOff val="35000"/>
                                            </a:schemeClr>
                                          </a:solidFill>
                                          <a:latin typeface="Myriad Pro" pitchFamily="34" charset="0"/>
                                          <a:cs typeface="Times" charset="0"/>
                                        </a:rPr>
                                        <a:t>PASS,</a:t>
                                      </a:r>
                                    </a:p>
                                    <a:p>
                                      <a:pPr algn="ctr"/>
                                      <a:r>
                                        <a:rPr lang="fr-FR" sz="1400" b="1" dirty="0" err="1">
                                          <a:solidFill>
                                            <a:schemeClr val="tx1">
                                              <a:lumMod val="65000"/>
                                              <a:lumOff val="35000"/>
                                            </a:schemeClr>
                                          </a:solidFill>
                                          <a:latin typeface="Myriad Pro" pitchFamily="34" charset="0"/>
                                          <a:cs typeface="Times" charset="0"/>
                                        </a:rPr>
                                        <a:t>Equiv</a:t>
                                      </a:r>
                                      <a:r>
                                        <a:rPr lang="fr-FR" sz="1400" b="1" dirty="0">
                                          <a:solidFill>
                                            <a:schemeClr val="tx1">
                                              <a:lumMod val="65000"/>
                                              <a:lumOff val="35000"/>
                                            </a:schemeClr>
                                          </a:solidFill>
                                          <a:latin typeface="Myriad Pro" pitchFamily="34" charset="0"/>
                                          <a:cs typeface="Times" charset="0"/>
                                        </a:rPr>
                                        <a:t>. CPGE, BUT1, BTS,</a:t>
                                      </a:r>
                                    </a:p>
                                    <a:p>
                                      <a:pPr algn="ctr"/>
                                      <a:r>
                                        <a:rPr lang="fr-FR" sz="1400" b="1" dirty="0">
                                          <a:solidFill>
                                            <a:schemeClr val="tx1">
                                              <a:lumMod val="65000"/>
                                              <a:lumOff val="35000"/>
                                            </a:schemeClr>
                                          </a:solidFill>
                                          <a:latin typeface="Myriad Pro" pitchFamily="34" charset="0"/>
                                          <a:cs typeface="Times" charset="0"/>
                                        </a:rPr>
                                        <a:t>autres UFR</a:t>
                                      </a:r>
                                      <a:endParaRPr lang="fr-FR" sz="1400" b="1" dirty="0">
                                        <a:solidFill>
                                          <a:schemeClr val="tx1">
                                            <a:lumMod val="65000"/>
                                            <a:lumOff val="35000"/>
                                          </a:schemeClr>
                                        </a:solidFill>
                                      </a:endParaRPr>
                                    </a:p>
                                  </p:txBody>
                                </p:sp>
                                <p:sp>
                                  <p:nvSpPr>
                                    <p:cNvPr id="63" name="AutoShape 118"/>
                                    <p:cNvSpPr>
                                      <a:spLocks noChangeArrowheads="1"/>
                                    </p:cNvSpPr>
                                    <p:nvPr/>
                                  </p:nvSpPr>
                                  <p:spPr bwMode="auto">
                                    <a:xfrm>
                                      <a:off x="12143679" y="3928754"/>
                                      <a:ext cx="282030" cy="400050"/>
                                    </a:xfrm>
                                    <a:prstGeom prst="rightArrow">
                                      <a:avLst>
                                        <a:gd name="adj1" fmla="val 52619"/>
                                        <a:gd name="adj2" fmla="val 100000"/>
                                      </a:avLst>
                                    </a:prstGeom>
                                    <a:solidFill>
                                      <a:srgbClr val="FF66CC"/>
                                    </a:solidFill>
                                    <a:ln w="9525">
                                      <a:noFill/>
                                      <a:miter lim="800000"/>
                                      <a:headEnd/>
                                      <a:tailEnd/>
                                    </a:ln>
                                  </p:spPr>
                                  <p:txBody>
                                    <a:bodyPr wrap="none" anchor="ctr"/>
                                    <a:lstStyle/>
                                    <a:p>
                                      <a:endParaRPr lang="fr-FR" b="1">
                                        <a:latin typeface="Myriad Pro" pitchFamily="34" charset="0"/>
                                      </a:endParaRPr>
                                    </a:p>
                                  </p:txBody>
                                </p:sp>
                                <p:sp>
                                  <p:nvSpPr>
                                    <p:cNvPr id="64" name="Rectangle à coins arrondis 63"/>
                                    <p:cNvSpPr/>
                                    <p:nvPr/>
                                  </p:nvSpPr>
                                  <p:spPr>
                                    <a:xfrm>
                                      <a:off x="12457120" y="3448241"/>
                                      <a:ext cx="1728000" cy="1008112"/>
                                    </a:xfrm>
                                    <a:prstGeom prst="roundRect">
                                      <a:avLst>
                                        <a:gd name="adj" fmla="val 14462"/>
                                      </a:avLst>
                                    </a:prstGeom>
                                    <a:solidFill>
                                      <a:srgbClr val="99CCFF">
                                        <a:alpha val="52000"/>
                                      </a:srgbClr>
                                    </a:solidFill>
                                    <a:ln>
                                      <a:noFill/>
                                    </a:ln>
                                    <a:scene3d>
                                      <a:camera prst="orthographicFront"/>
                                      <a:lightRig rig="threePt" dir="t"/>
                                    </a:scene3d>
                                    <a:sp3d>
                                      <a:bevelT w="165100" prst="coolSlant"/>
                                    </a:sp3d>
                                  </p:spPr>
                                  <p:style>
                                    <a:lnRef idx="2">
                                      <a:schemeClr val="accent1">
                                        <a:shade val="50000"/>
                                      </a:schemeClr>
                                    </a:lnRef>
                                    <a:fillRef idx="1">
                                      <a:schemeClr val="accent1"/>
                                    </a:fillRef>
                                    <a:effectRef idx="0">
                                      <a:schemeClr val="accent1"/>
                                    </a:effectRef>
                                    <a:fontRef idx="minor">
                                      <a:schemeClr val="lt1"/>
                                    </a:fontRef>
                                  </p:style>
                                  <p:txBody>
                                    <a:bodyPr rtlCol="0" anchor="ctr"/>
                                    <a:lstStyle/>
                                    <a:p>
                                      <a:pPr algn="ctr"/>
                                      <a:r>
                                        <a:rPr lang="fr-FR" sz="1400" b="1" dirty="0">
                                          <a:solidFill>
                                            <a:schemeClr val="tx1">
                                              <a:lumMod val="65000"/>
                                              <a:lumOff val="35000"/>
                                            </a:schemeClr>
                                          </a:solidFill>
                                          <a:latin typeface="Myriad Pro" pitchFamily="34" charset="0"/>
                                          <a:cs typeface="Times" charset="0"/>
                                        </a:rPr>
                                        <a:t>Ecoles d’ingénieurs (concours B),</a:t>
                                      </a:r>
                                    </a:p>
                                    <a:p>
                                      <a:pPr algn="ctr"/>
                                      <a:r>
                                        <a:rPr lang="fr-FR" sz="1400" b="1" dirty="0">
                                          <a:solidFill>
                                            <a:schemeClr val="tx1">
                                              <a:lumMod val="65000"/>
                                              <a:lumOff val="35000"/>
                                            </a:schemeClr>
                                          </a:solidFill>
                                          <a:latin typeface="Myriad Pro" pitchFamily="34" charset="0"/>
                                          <a:cs typeface="Times" charset="0"/>
                                        </a:rPr>
                                        <a:t> autres licences</a:t>
                                      </a:r>
                                    </a:p>
                                  </p:txBody>
                                </p:sp>
                              </p:grpSp>
                              <p:sp>
                                <p:nvSpPr>
                                  <p:cNvPr id="108" name="Rectangle 102"/>
                                  <p:cNvSpPr>
                                    <a:spLocks noChangeArrowheads="1"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2016993" y="6951355"/>
                                    <a:ext cx="539750" cy="742822"/>
                                  </a:xfrm>
                                  <a:prstGeom prst="rect">
                                    <a:avLst/>
                                  </a:prstGeom>
                                  <a:noFill/>
                                  <a:ln w="9525">
                                    <a:noFill/>
                                    <a:miter lim="800000"/>
                                    <a:headEnd/>
                                    <a:tailEnd/>
                                  </a:ln>
                                </p:spPr>
                                <p:txBody>
                                  <a:bodyPr wrap="none" anchor="ctr"/>
                                  <a:lstStyle/>
                                  <a:p>
                                    <a:pPr algn="ctr" eaLnBrk="0" hangingPunct="0"/>
                                    <a:r>
                                      <a:rPr lang="fr-FR" sz="2400" b="1" dirty="0">
                                        <a:ln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</a:ln>
                                        <a:solidFill>
                                          <a:srgbClr val="005DA2"/>
                                        </a:solidFill>
                                        <a:latin typeface="Myriad Pro" pitchFamily="34" charset="0"/>
                                        <a:ea typeface="ＭＳ Ｐゴシック" pitchFamily="34" charset="-128"/>
                                      </a:rPr>
                                      <a:t>M</a:t>
                                    </a:r>
                                    <a:r>
                                      <a:rPr lang="fr-FR" sz="2000" b="1" dirty="0">
                                        <a:ln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</a:ln>
                                        <a:solidFill>
                                          <a:srgbClr val="005DA2"/>
                                        </a:solidFill>
                                        <a:latin typeface="Myriad Pro" pitchFamily="34" charset="0"/>
                                        <a:ea typeface="ＭＳ Ｐゴシック" pitchFamily="34" charset="-128"/>
                                      </a:rPr>
                                      <a:t>2</a:t>
                                    </a:r>
                                    <a:endParaRPr lang="fr-FR" sz="2400" b="1" dirty="0">
                                      <a:ln>
                                        <a:solidFill>
                                          <a:schemeClr val="accent1">
                                            <a:lumMod val="75000"/>
                                          </a:schemeClr>
                                        </a:solidFill>
                                      </a:ln>
                                      <a:solidFill>
                                        <a:srgbClr val="005DA2"/>
                                      </a:solidFill>
                                      <a:latin typeface="Myriad Pro" pitchFamily="34" charset="0"/>
                                      <a:ea typeface="ＭＳ Ｐゴシック" pitchFamily="34" charset="-128"/>
                                    </a:endParaRPr>
                                  </a:p>
                                </p:txBody>
                              </p:sp>
                              <p:sp>
                                <p:nvSpPr>
                                  <p:cNvPr id="56" name="AutoShape 118"/>
                                  <p:cNvSpPr>
                                    <a:spLocks noChangeArrowheads="1"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1800969" y="7122741"/>
                                    <a:ext cx="282030" cy="400050"/>
                                  </a:xfrm>
                                  <a:prstGeom prst="rightArrow">
                                    <a:avLst>
                                      <a:gd name="adj1" fmla="val 52619"/>
                                      <a:gd name="adj2" fmla="val 100000"/>
                                    </a:avLst>
                                  </a:prstGeom>
                                  <a:solidFill>
                                    <a:srgbClr val="FF66CC"/>
                                  </a:solidFill>
                                  <a:ln w="9525">
                                    <a:noFill/>
                                    <a:miter lim="800000"/>
                                    <a:headEnd/>
                                    <a:tailEnd/>
                                  </a:ln>
                                </p:spPr>
                                <p:txBody>
                                  <a:bodyPr wrap="none" anchor="ctr"/>
                                  <a:lstStyle/>
                                  <a:p>
                                    <a:endParaRPr lang="fr-FR" b="1">
                                      <a:latin typeface="Myriad Pro" pitchFamily="34" charset="0"/>
                                    </a:endParaRPr>
                                  </a:p>
                                </p:txBody>
                              </p:sp>
                              <p:sp>
                                <p:nvSpPr>
                                  <p:cNvPr id="57" name="Rectangle à coins arrondis 56"/>
                                  <p:cNvSpPr/>
                                  <p:nvPr/>
                                </p:nvSpPr>
                                <p:spPr>
                                  <a:xfrm>
                                    <a:off x="72108" y="6818710"/>
                                    <a:ext cx="1728192" cy="1008112"/>
                                  </a:xfrm>
                                  <a:prstGeom prst="roundRect">
                                    <a:avLst>
                                      <a:gd name="adj" fmla="val 14462"/>
                                    </a:avLst>
                                  </a:prstGeom>
                                  <a:solidFill>
                                    <a:srgbClr val="ECC5FF">
                                      <a:alpha val="39000"/>
                                    </a:srgbClr>
                                  </a:solidFill>
                                  <a:ln>
                                    <a:noFill/>
                                  </a:ln>
                                  <a:scene3d>
                                    <a:camera prst="orthographicFront"/>
                                    <a:lightRig rig="threePt" dir="t"/>
                                  </a:scene3d>
                                  <a:sp3d>
                                    <a:bevelT w="165100" prst="coolSlant"/>
                                  </a:sp3d>
                                </p:spPr>
                                <p:style>
                                  <a:lnRef idx="2">
                                    <a:schemeClr val="accent1">
                                      <a:shade val="50000"/>
                                    </a:schemeClr>
                                  </a:lnRef>
                                  <a:fillRef idx="1">
                                    <a:schemeClr val="accent1"/>
                                  </a:fillRef>
                                  <a:effectRef idx="0">
                                    <a:schemeClr val="accent1"/>
                                  </a:effectRef>
                                  <a:fontRef idx="minor">
                                    <a:schemeClr val="lt1"/>
                                  </a:fontRef>
                                </p:style>
                                <p:txBody>
                                  <a:bodyPr rtlCol="0" anchor="ctr"/>
                                  <a:lstStyle/>
                                  <a:p>
                                    <a:pPr algn="ctr"/>
                                    <a:r>
                                      <a:rPr lang="fr-FR" sz="1400" b="1" dirty="0">
                                        <a:solidFill>
                                          <a:schemeClr val="tx1">
                                            <a:lumMod val="65000"/>
                                            <a:lumOff val="35000"/>
                                          </a:schemeClr>
                                        </a:solidFill>
                                        <a:latin typeface="Myriad Pro" pitchFamily="34" charset="0"/>
                                        <a:cs typeface="Times" charset="0"/>
                                      </a:rPr>
                                      <a:t>Autres M1</a:t>
                                    </a:r>
                                  </a:p>
                                </p:txBody>
                              </p:sp>
                              <p:sp>
                                <p:nvSpPr>
                                  <p:cNvPr id="67" name="AutoShape 118"/>
                                  <p:cNvSpPr>
                                    <a:spLocks noChangeArrowheads="1"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12143679" y="7115015"/>
                                    <a:ext cx="282030" cy="400050"/>
                                  </a:xfrm>
                                  <a:prstGeom prst="rightArrow">
                                    <a:avLst>
                                      <a:gd name="adj1" fmla="val 52619"/>
                                      <a:gd name="adj2" fmla="val 100000"/>
                                    </a:avLst>
                                  </a:prstGeom>
                                  <a:solidFill>
                                    <a:srgbClr val="FF66CC"/>
                                  </a:solidFill>
                                  <a:ln w="9525">
                                    <a:noFill/>
                                    <a:miter lim="800000"/>
                                    <a:headEnd/>
                                    <a:tailEnd/>
                                  </a:ln>
                                </p:spPr>
                                <p:txBody>
                                  <a:bodyPr wrap="none" anchor="ctr"/>
                                  <a:lstStyle/>
                                  <a:p>
                                    <a:endParaRPr lang="fr-FR" b="1">
                                      <a:latin typeface="Myriad Pro" pitchFamily="34" charset="0"/>
                                    </a:endParaRPr>
                                  </a:p>
                                </p:txBody>
                              </p:sp>
                              <p:sp>
                                <p:nvSpPr>
                                  <p:cNvPr id="68" name="Rectangle à coins arrondis 67"/>
                                  <p:cNvSpPr/>
                                  <p:nvPr/>
                                </p:nvSpPr>
                                <p:spPr>
                                  <a:xfrm>
                                    <a:off x="12457676" y="6810984"/>
                                    <a:ext cx="1728000" cy="1008112"/>
                                  </a:xfrm>
                                  <a:prstGeom prst="roundRect">
                                    <a:avLst>
                                      <a:gd name="adj" fmla="val 14462"/>
                                    </a:avLst>
                                  </a:prstGeom>
                                  <a:solidFill>
                                    <a:srgbClr val="ECC5FF">
                                      <a:alpha val="39000"/>
                                    </a:srgbClr>
                                  </a:solidFill>
                                  <a:ln>
                                    <a:noFill/>
                                  </a:ln>
                                  <a:scene3d>
                                    <a:camera prst="orthographicFront"/>
                                    <a:lightRig rig="threePt" dir="t"/>
                                  </a:scene3d>
                                  <a:sp3d>
                                    <a:bevelT w="165100" prst="coolSlant"/>
                                  </a:sp3d>
                                </p:spPr>
                                <p:style>
                                  <a:lnRef idx="2">
                                    <a:schemeClr val="accent1">
                                      <a:shade val="50000"/>
                                    </a:schemeClr>
                                  </a:lnRef>
                                  <a:fillRef idx="1">
                                    <a:schemeClr val="accent1"/>
                                  </a:fillRef>
                                  <a:effectRef idx="0">
                                    <a:schemeClr val="accent1"/>
                                  </a:effectRef>
                                  <a:fontRef idx="minor">
                                    <a:schemeClr val="lt1"/>
                                  </a:fontRef>
                                </p:style>
                                <p:txBody>
                                  <a:bodyPr lIns="0" rIns="0" rtlCol="0" anchor="ctr"/>
                                  <a:lstStyle/>
                                  <a:p>
                                    <a:pPr algn="ctr"/>
                                    <a:r>
                                      <a:rPr lang="fr-FR" sz="1300" b="1">
                                        <a:solidFill>
                                          <a:schemeClr val="tx1">
                                            <a:lumMod val="65000"/>
                                            <a:lumOff val="35000"/>
                                          </a:schemeClr>
                                        </a:solidFill>
                                        <a:latin typeface="Myriad Pro" pitchFamily="34" charset="0"/>
                                        <a:cs typeface="Times" charset="0"/>
                                      </a:rPr>
                                      <a:t>Cadres </a:t>
                                    </a:r>
                                    <a:r>
                                      <a:rPr lang="fr-FR" sz="1300" b="1" dirty="0">
                                        <a:solidFill>
                                          <a:schemeClr val="tx1">
                                            <a:lumMod val="65000"/>
                                            <a:lumOff val="35000"/>
                                          </a:schemeClr>
                                        </a:solidFill>
                                        <a:latin typeface="Myriad Pro" pitchFamily="34" charset="0"/>
                                        <a:cs typeface="Times" charset="0"/>
                                      </a:rPr>
                                      <a:t>dans l’industrie</a:t>
                                    </a:r>
                                    <a:r>
                                      <a:rPr lang="fr-FR" sz="1300" b="1">
                                        <a:solidFill>
                                          <a:schemeClr val="tx1">
                                            <a:lumMod val="65000"/>
                                            <a:lumOff val="35000"/>
                                          </a:schemeClr>
                                        </a:solidFill>
                                        <a:latin typeface="Myriad Pro" pitchFamily="34" charset="0"/>
                                        <a:cs typeface="Times" charset="0"/>
                                      </a:rPr>
                                      <a:t>, Enseignants</a:t>
                                    </a:r>
                                    <a:r>
                                      <a:rPr lang="fr-FR" sz="1300" b="1" dirty="0">
                                        <a:solidFill>
                                          <a:schemeClr val="tx1">
                                            <a:lumMod val="65000"/>
                                            <a:lumOff val="35000"/>
                                          </a:schemeClr>
                                        </a:solidFill>
                                        <a:latin typeface="Myriad Pro" pitchFamily="34" charset="0"/>
                                        <a:cs typeface="Times" charset="0"/>
                                      </a:rPr>
                                      <a:t>, Ingénieurs d’étude…</a:t>
                                    </a:r>
                                  </a:p>
                                </p:txBody>
                              </p:sp>
                              <p:grpSp>
                                <p:nvGrpSpPr>
                                  <p:cNvPr id="20" name="Groupe 19"/>
                                  <p:cNvGrpSpPr/>
                                  <p:nvPr/>
                                </p:nvGrpSpPr>
                                <p:grpSpPr>
                                  <a:xfrm>
                                    <a:off x="72108" y="7963112"/>
                                    <a:ext cx="14113568" cy="1152128"/>
                                    <a:chOff x="72108" y="8179136"/>
                                    <a:chExt cx="14113568" cy="1152128"/>
                                  </a:xfrm>
                                </p:grpSpPr>
                                <p:sp>
                                  <p:nvSpPr>
                                    <p:cNvPr id="116" name="Line 143"/>
                                    <p:cNvSpPr>
                                      <a:spLocks noChangeShapeType="1"/>
                                    </p:cNvSpPr>
                                    <p:nvPr/>
                                  </p:nvSpPr>
                                  <p:spPr bwMode="auto">
                                    <a:xfrm>
                                      <a:off x="6662380" y="8519384"/>
                                      <a:ext cx="0" cy="247084"/>
                                    </a:xfrm>
                                    <a:prstGeom prst="line">
                                      <a:avLst/>
                                    </a:prstGeom>
                                    <a:solidFill>
                                      <a:schemeClr val="bg1"/>
                                    </a:solidFill>
                                    <a:ln w="38100">
                                      <a:noFill/>
                                      <a:round/>
                                      <a:headEnd/>
                                      <a:tailEnd type="triangle" w="med" len="med"/>
                                    </a:ln>
                                  </p:spPr>
                                  <p:txBody>
                                    <a:bodyPr wrap="none" anchor="ctr"/>
                                    <a:lstStyle/>
                                    <a:p>
                                      <a:endParaRPr lang="fr-FR" b="1">
                                        <a:latin typeface="Myriad Pro" pitchFamily="34" charset="0"/>
                                      </a:endParaRPr>
                                    </a:p>
                                  </p:txBody>
                                </p:sp>
                                <p:sp>
                                  <p:nvSpPr>
                                    <p:cNvPr id="119" name="Rectangle 107"/>
                                    <p:cNvSpPr>
                                      <a:spLocks noChangeArrowheads="1"/>
                                    </p:cNvSpPr>
                                    <p:nvPr/>
                                  </p:nvSpPr>
                                  <p:spPr bwMode="auto">
                                    <a:xfrm>
                                      <a:off x="2016993" y="8220436"/>
                                      <a:ext cx="539750" cy="925512"/>
                                    </a:xfrm>
                                    <a:prstGeom prst="rect">
                                      <a:avLst/>
                                    </a:prstGeom>
                                    <a:noFill/>
                                    <a:ln w="9525">
                                      <a:noFill/>
                                      <a:miter lim="800000"/>
                                      <a:headEnd/>
                                      <a:tailEnd/>
                                    </a:ln>
                                  </p:spPr>
                                  <p:txBody>
                                    <a:bodyPr wrap="none" anchor="ctr"/>
                                    <a:lstStyle/>
                                    <a:p>
                                      <a:pPr algn="ctr" eaLnBrk="0" hangingPunct="0"/>
                                      <a:r>
                                        <a:rPr lang="fr-FR" sz="2400" b="1" dirty="0">
                                          <a:ln>
                                            <a:solidFill>
                                              <a:schemeClr val="accent1">
                                                <a:lumMod val="75000"/>
                                              </a:schemeClr>
                                            </a:solidFill>
                                          </a:ln>
                                          <a:solidFill>
                                            <a:srgbClr val="7ABC32"/>
                                          </a:solidFill>
                                          <a:latin typeface="Myriad Pro" pitchFamily="34" charset="0"/>
                                          <a:ea typeface="ＭＳ Ｐゴシック" pitchFamily="34" charset="-128"/>
                                        </a:rPr>
                                        <a:t>D</a:t>
                                      </a:r>
                                    </a:p>
                                  </p:txBody>
                                </p:sp>
                                <p:sp>
                                  <p:nvSpPr>
                                    <p:cNvPr id="124" name="Rectangle à coins arrondis 123"/>
                                    <p:cNvSpPr/>
                                    <p:nvPr/>
                                  </p:nvSpPr>
                                  <p:spPr>
                                    <a:xfrm>
                                      <a:off x="2588710" y="8245301"/>
                                      <a:ext cx="9461645" cy="864096"/>
                                    </a:xfrm>
                                    <a:prstGeom prst="roundRect">
                                      <a:avLst>
                                        <a:gd name="adj" fmla="val 14462"/>
                                      </a:avLst>
                                    </a:prstGeom>
                                    <a:solidFill>
                                      <a:srgbClr val="7ABC32"/>
                                    </a:solidFill>
                                    <a:ln>
                                      <a:noFill/>
                                    </a:ln>
                                    <a:scene3d>
                                      <a:camera prst="orthographicFront"/>
                                      <a:lightRig rig="threePt" dir="t"/>
                                    </a:scene3d>
                                    <a:sp3d>
                                      <a:bevelT w="165100" prst="coolSlant"/>
                                    </a:sp3d>
                                  </p:spPr>
                                  <p:style>
                                    <a:lnRef idx="2">
                                      <a:schemeClr val="accent1">
                                        <a:shade val="50000"/>
                                      </a:schemeClr>
                                    </a:lnRef>
                                    <a:fillRef idx="1">
                                      <a:schemeClr val="accent1"/>
                                    </a:fillRef>
                                    <a:effectRef idx="0">
                                      <a:schemeClr val="accent1"/>
                                    </a:effectRef>
                                    <a:fontRef idx="minor">
                                      <a:schemeClr val="lt1"/>
                                    </a:fontRef>
                                  </p:style>
                                  <p:txBody>
                                    <a:bodyPr rIns="36000" bIns="36000" rtlCol="0" anchor="ctr"/>
                                    <a:lstStyle/>
                                    <a:p>
                                      <a:pPr algn="ctr"/>
                                      <a:r>
                                        <a:rPr lang="fr-FR" sz="1400" b="1" dirty="0">
                                          <a:solidFill>
                                            <a:schemeClr val="tx1"/>
                                          </a:solidFill>
                                          <a:latin typeface="Myriad Pro" pitchFamily="34" charset="0"/>
                                          <a:cs typeface="Times" charset="0"/>
                                        </a:rPr>
                                        <a:t>DOCTORAT</a:t>
                                      </a:r>
                                      <a:endParaRPr lang="fr-FR" sz="1100" b="1" dirty="0">
                                        <a:solidFill>
                                          <a:schemeClr val="tx1"/>
                                        </a:solidFill>
                                        <a:latin typeface="Myriad Pro" pitchFamily="34" charset="0"/>
                                        <a:cs typeface="Times" charset="0"/>
                                      </a:endParaRPr>
                                    </a:p>
                                  </p:txBody>
                                </p:sp>
                                <p:sp>
                                  <p:nvSpPr>
                                    <p:cNvPr id="58" name="AutoShape 118"/>
                                    <p:cNvSpPr>
                                      <a:spLocks noChangeArrowheads="1"/>
                                    </p:cNvSpPr>
                                    <p:nvPr/>
                                  </p:nvSpPr>
                                  <p:spPr bwMode="auto">
                                    <a:xfrm>
                                      <a:off x="1800969" y="8483167"/>
                                      <a:ext cx="282030" cy="400050"/>
                                    </a:xfrm>
                                    <a:prstGeom prst="rightArrow">
                                      <a:avLst>
                                        <a:gd name="adj1" fmla="val 52619"/>
                                        <a:gd name="adj2" fmla="val 100000"/>
                                      </a:avLst>
                                    </a:prstGeom>
                                    <a:solidFill>
                                      <a:srgbClr val="FF66CC"/>
                                    </a:solidFill>
                                    <a:ln w="9525">
                                      <a:noFill/>
                                      <a:miter lim="800000"/>
                                      <a:headEnd/>
                                      <a:tailEnd/>
                                    </a:ln>
                                  </p:spPr>
                                  <p:txBody>
                                    <a:bodyPr wrap="none" anchor="ctr"/>
                                    <a:lstStyle/>
                                    <a:p>
                                      <a:endParaRPr lang="fr-FR" b="1">
                                        <a:latin typeface="Myriad Pro" pitchFamily="34" charset="0"/>
                                      </a:endParaRPr>
                                    </a:p>
                                  </p:txBody>
                                </p:sp>
                                <p:sp>
                                  <p:nvSpPr>
                                    <p:cNvPr id="59" name="Rectangle à coins arrondis 58"/>
                                    <p:cNvSpPr/>
                                    <p:nvPr/>
                                  </p:nvSpPr>
                                  <p:spPr>
                                    <a:xfrm>
                                      <a:off x="72108" y="8179136"/>
                                      <a:ext cx="1728192" cy="1008112"/>
                                    </a:xfrm>
                                    <a:prstGeom prst="roundRect">
                                      <a:avLst>
                                        <a:gd name="adj" fmla="val 14462"/>
                                      </a:avLst>
                                    </a:prstGeom>
                                    <a:solidFill>
                                      <a:srgbClr val="7ABC32">
                                        <a:alpha val="53000"/>
                                      </a:srgbClr>
                                    </a:solidFill>
                                    <a:ln>
                                      <a:noFill/>
                                    </a:ln>
                                    <a:scene3d>
                                      <a:camera prst="orthographicFront"/>
                                      <a:lightRig rig="threePt" dir="t"/>
                                    </a:scene3d>
                                    <a:sp3d>
                                      <a:bevelT w="165100" prst="coolSlant"/>
                                    </a:sp3d>
                                  </p:spPr>
                                  <p:style>
                                    <a:lnRef idx="2">
                                      <a:schemeClr val="accent1">
                                        <a:shade val="50000"/>
                                      </a:schemeClr>
                                    </a:lnRef>
                                    <a:fillRef idx="1">
                                      <a:schemeClr val="accent1"/>
                                    </a:fillRef>
                                    <a:effectRef idx="0">
                                      <a:schemeClr val="accent1"/>
                                    </a:effectRef>
                                    <a:fontRef idx="minor">
                                      <a:schemeClr val="lt1"/>
                                    </a:fontRef>
                                  </p:style>
                                  <p:txBody>
                                    <a:bodyPr rtlCol="0" anchor="ctr"/>
                                    <a:lstStyle/>
                                    <a:p>
                                      <a:pPr algn="ctr"/>
                                      <a:r>
                                        <a:rPr lang="fr-FR" sz="1400" b="1" dirty="0">
                                          <a:solidFill>
                                            <a:schemeClr val="tx1">
                                              <a:lumMod val="65000"/>
                                              <a:lumOff val="35000"/>
                                            </a:schemeClr>
                                          </a:solidFill>
                                          <a:latin typeface="Myriad Pro" pitchFamily="34" charset="0"/>
                                          <a:cs typeface="Times" charset="0"/>
                                        </a:rPr>
                                        <a:t>Autres M2</a:t>
                                      </a:r>
                                    </a:p>
                                    <a:p>
                                      <a:pPr algn="ctr"/>
                                      <a:r>
                                        <a:rPr lang="fr-FR" sz="1400" b="1" dirty="0">
                                          <a:solidFill>
                                            <a:schemeClr val="tx1">
                                              <a:lumMod val="65000"/>
                                              <a:lumOff val="35000"/>
                                            </a:schemeClr>
                                          </a:solidFill>
                                          <a:latin typeface="Myriad Pro" pitchFamily="34" charset="0"/>
                                          <a:cs typeface="Times" charset="0"/>
                                        </a:rPr>
                                        <a:t>Ingénieurs</a:t>
                                      </a:r>
                                    </a:p>
                                  </p:txBody>
                                </p:sp>
                                <p:sp>
                                  <p:nvSpPr>
                                    <p:cNvPr id="69" name="AutoShape 118"/>
                                    <p:cNvSpPr>
                                      <a:spLocks noChangeArrowheads="1"/>
                                    </p:cNvSpPr>
                                    <p:nvPr/>
                                  </p:nvSpPr>
                                  <p:spPr bwMode="auto">
                                    <a:xfrm>
                                      <a:off x="12143679" y="8576992"/>
                                      <a:ext cx="282030" cy="400050"/>
                                    </a:xfrm>
                                    <a:prstGeom prst="rightArrow">
                                      <a:avLst>
                                        <a:gd name="adj1" fmla="val 52619"/>
                                        <a:gd name="adj2" fmla="val 100000"/>
                                      </a:avLst>
                                    </a:prstGeom>
                                    <a:solidFill>
                                      <a:srgbClr val="FF66CC"/>
                                    </a:solidFill>
                                    <a:ln w="9525">
                                      <a:noFill/>
                                      <a:miter lim="800000"/>
                                      <a:headEnd/>
                                      <a:tailEnd/>
                                    </a:ln>
                                  </p:spPr>
                                  <p:txBody>
                                    <a:bodyPr wrap="none" anchor="ctr"/>
                                    <a:lstStyle/>
                                    <a:p>
                                      <a:endParaRPr lang="fr-FR" b="1">
                                        <a:latin typeface="Myriad Pro" pitchFamily="34" charset="0"/>
                                      </a:endParaRPr>
                                    </a:p>
                                  </p:txBody>
                                </p:sp>
                                <p:sp>
                                  <p:nvSpPr>
                                    <p:cNvPr id="70" name="Rectangle à coins arrondis 69"/>
                                    <p:cNvSpPr/>
                                    <p:nvPr/>
                                  </p:nvSpPr>
                                  <p:spPr>
                                    <a:xfrm>
                                      <a:off x="12457676" y="8222771"/>
                                      <a:ext cx="1728000" cy="1108493"/>
                                    </a:xfrm>
                                    <a:prstGeom prst="roundRect">
                                      <a:avLst>
                                        <a:gd name="adj" fmla="val 14462"/>
                                      </a:avLst>
                                    </a:prstGeom>
                                    <a:solidFill>
                                      <a:srgbClr val="7ABC32">
                                        <a:alpha val="53000"/>
                                      </a:srgbClr>
                                    </a:solidFill>
                                    <a:ln>
                                      <a:noFill/>
                                    </a:ln>
                                    <a:scene3d>
                                      <a:camera prst="orthographicFront"/>
                                      <a:lightRig rig="threePt" dir="t"/>
                                    </a:scene3d>
                                    <a:sp3d>
                                      <a:bevelT w="165100" prst="coolSlant"/>
                                    </a:sp3d>
                                  </p:spPr>
                                  <p:style>
                                    <a:lnRef idx="2">
                                      <a:schemeClr val="accent1">
                                        <a:shade val="50000"/>
                                      </a:schemeClr>
                                    </a:lnRef>
                                    <a:fillRef idx="1">
                                      <a:schemeClr val="accent1"/>
                                    </a:fillRef>
                                    <a:effectRef idx="0">
                                      <a:schemeClr val="accent1"/>
                                    </a:effectRef>
                                    <a:fontRef idx="minor">
                                      <a:schemeClr val="lt1"/>
                                    </a:fontRef>
                                  </p:style>
                                  <p:txBody>
                                    <a:bodyPr lIns="0" tIns="46800" rIns="0" rtlCol="0" anchor="ctr"/>
                                    <a:lstStyle/>
                                    <a:p>
                                      <a:pPr algn="ctr"/>
                                      <a:r>
                                        <a:rPr lang="fr-FR" sz="1300" b="1" dirty="0">
                                          <a:solidFill>
                                            <a:schemeClr val="tx1">
                                              <a:lumMod val="65000"/>
                                              <a:lumOff val="35000"/>
                                            </a:schemeClr>
                                          </a:solidFill>
                                          <a:latin typeface="Myriad Pro" pitchFamily="34" charset="0"/>
                                          <a:cs typeface="Times" charset="0"/>
                                        </a:rPr>
                                        <a:t>Cadre sup. </a:t>
                                      </a:r>
                                    </a:p>
                                    <a:p>
                                      <a:pPr algn="ctr"/>
                                      <a:r>
                                        <a:rPr lang="fr-FR" sz="1300" b="1" dirty="0">
                                          <a:solidFill>
                                            <a:schemeClr val="tx1">
                                              <a:lumMod val="65000"/>
                                              <a:lumOff val="35000"/>
                                            </a:schemeClr>
                                          </a:solidFill>
                                          <a:latin typeface="Myriad Pro" pitchFamily="34" charset="0"/>
                                          <a:cs typeface="Times" charset="0"/>
                                        </a:rPr>
                                        <a:t>secteur privé, </a:t>
                                      </a:r>
                                      <a:r>
                                        <a:rPr lang="fr-FR" sz="1250" b="1" dirty="0">
                                          <a:solidFill>
                                            <a:schemeClr val="tx1">
                                              <a:lumMod val="65000"/>
                                              <a:lumOff val="35000"/>
                                            </a:schemeClr>
                                          </a:solidFill>
                                          <a:latin typeface="Myriad Pro" pitchFamily="34" charset="0"/>
                                          <a:cs typeface="Times" charset="0"/>
                                        </a:rPr>
                                        <a:t>Ingénieur, Chercheur,</a:t>
                                      </a:r>
                                    </a:p>
                                    <a:p>
                                      <a:pPr algn="ctr"/>
                                      <a:r>
                                        <a:rPr lang="fr-FR" sz="1250" b="1" dirty="0">
                                          <a:solidFill>
                                            <a:schemeClr val="tx1">
                                              <a:lumMod val="65000"/>
                                              <a:lumOff val="35000"/>
                                            </a:schemeClr>
                                          </a:solidFill>
                                          <a:latin typeface="Myriad Pro" pitchFamily="34" charset="0"/>
                                          <a:cs typeface="Times" charset="0"/>
                                        </a:rPr>
                                        <a:t>Enseignant-Chercheur</a:t>
                                      </a:r>
                                    </a:p>
                                  </p:txBody>
                                </p:sp>
                              </p:grpSp>
                              <p:sp>
                                <p:nvSpPr>
                                  <p:cNvPr id="71" name="Rectangle 70"/>
                                  <p:cNvSpPr/>
                                  <p:nvPr/>
                                </p:nvSpPr>
                                <p:spPr>
                                  <a:xfrm>
                                    <a:off x="12132021" y="1476549"/>
                                    <a:ext cx="2232248" cy="584775"/>
                                  </a:xfrm>
                                  <a:prstGeom prst="rect">
                                    <a:avLst/>
                                  </a:prstGeom>
                                </p:spPr>
                                <p:txBody>
                                  <a:bodyPr wrap="square">
                                    <a:spAutoFit/>
                                  </a:bodyPr>
                                  <a:lstStyle/>
                                  <a:p>
                                    <a:pPr algn="ctr"/>
                                    <a:r>
                                      <a:rPr lang="fr-FR" sz="1600" b="1" i="1" dirty="0">
                                        <a:latin typeface="Myriad Pro" pitchFamily="34" charset="0"/>
                                        <a:ea typeface="ＭＳ Ｐゴシック" pitchFamily="34" charset="-128"/>
                                      </a:rPr>
                                      <a:t>SORTIES ou</a:t>
                                    </a:r>
                                  </a:p>
                                  <a:p>
                                    <a:pPr algn="ctr"/>
                                    <a:r>
                                      <a:rPr lang="fr-FR" sz="1600" b="1" i="1" dirty="0">
                                        <a:latin typeface="Myriad Pro" pitchFamily="34" charset="0"/>
                                        <a:ea typeface="ＭＳ Ｐゴシック" pitchFamily="34" charset="-128"/>
                                      </a:rPr>
                                      <a:t> SECTEURS D’ACTIVITÉS</a:t>
                                    </a:r>
                                  </a:p>
                                </p:txBody>
                              </p:sp>
                              <p:sp>
                                <p:nvSpPr>
                                  <p:cNvPr id="148" name="Rectangle 147"/>
                                  <p:cNvSpPr>
                                    <a:spLocks noChangeArrowheads="1"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2016993" y="4495063"/>
                                    <a:ext cx="539750" cy="742950"/>
                                  </a:xfrm>
                                  <a:prstGeom prst="rect">
                                    <a:avLst/>
                                  </a:prstGeom>
                                  <a:noFill/>
                                  <a:ln w="9525">
                                    <a:noFill/>
                                    <a:miter lim="800000"/>
                                    <a:headEnd/>
                                    <a:tailEnd/>
                                  </a:ln>
                                </p:spPr>
                                <p:txBody>
                                  <a:bodyPr wrap="none" anchor="ctr"/>
                                  <a:lstStyle/>
                                  <a:p>
                                    <a:pPr algn="ctr" eaLnBrk="0" hangingPunct="0"/>
                                    <a:r>
                                      <a:rPr lang="fr-FR" sz="2400" b="1" dirty="0">
                                        <a:ln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</a:ln>
                                        <a:solidFill>
                                          <a:srgbClr val="00B0F0"/>
                                        </a:solidFill>
                                        <a:latin typeface="Myriad Pro" pitchFamily="34" charset="0"/>
                                        <a:ea typeface="ＭＳ Ｐゴシック" pitchFamily="34" charset="-128"/>
                                      </a:rPr>
                                      <a:t>L</a:t>
                                    </a:r>
                                    <a:r>
                                      <a:rPr lang="fr-FR" sz="2000" b="1" dirty="0">
                                        <a:ln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</a:ln>
                                        <a:solidFill>
                                          <a:srgbClr val="00B0F0"/>
                                        </a:solidFill>
                                        <a:latin typeface="Myriad Pro" pitchFamily="34" charset="0"/>
                                        <a:ea typeface="ＭＳ Ｐゴシック" pitchFamily="34" charset="-128"/>
                                      </a:rPr>
                                      <a:t>3</a:t>
                                    </a:r>
                                    <a:endParaRPr lang="fr-FR" sz="2400" b="1" dirty="0">
                                      <a:ln>
                                        <a:solidFill>
                                          <a:schemeClr val="accent1">
                                            <a:lumMod val="75000"/>
                                          </a:schemeClr>
                                        </a:solidFill>
                                      </a:ln>
                                      <a:solidFill>
                                        <a:srgbClr val="00B0F0"/>
                                      </a:solidFill>
                                      <a:latin typeface="Myriad Pro" pitchFamily="34" charset="0"/>
                                      <a:ea typeface="ＭＳ Ｐゴシック" pitchFamily="34" charset="-128"/>
                                    </a:endParaRPr>
                                  </a:p>
                                </p:txBody>
                              </p:sp>
                              <p:sp>
                                <p:nvSpPr>
                                  <p:cNvPr id="61" name="AutoShape 118"/>
                                  <p:cNvSpPr>
                                    <a:spLocks noChangeArrowheads="1"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1800969" y="4666513"/>
                                    <a:ext cx="282030" cy="400050"/>
                                  </a:xfrm>
                                  <a:prstGeom prst="rightArrow">
                                    <a:avLst>
                                      <a:gd name="adj1" fmla="val 52619"/>
                                      <a:gd name="adj2" fmla="val 100000"/>
                                    </a:avLst>
                                  </a:prstGeom>
                                  <a:solidFill>
                                    <a:srgbClr val="FF66CC"/>
                                  </a:solidFill>
                                  <a:ln w="9525">
                                    <a:noFill/>
                                    <a:miter lim="800000"/>
                                    <a:headEnd/>
                                    <a:tailEnd/>
                                  </a:ln>
                                </p:spPr>
                                <p:txBody>
                                  <a:bodyPr wrap="none" anchor="ctr"/>
                                  <a:lstStyle/>
                                  <a:p>
                                    <a:endParaRPr lang="fr-FR" b="1">
                                      <a:latin typeface="Myriad Pro" pitchFamily="34" charset="0"/>
                                    </a:endParaRPr>
                                  </a:p>
                                </p:txBody>
                              </p:sp>
                              <p:sp>
                                <p:nvSpPr>
                                  <p:cNvPr id="62" name="Rectangle à coins arrondis 61"/>
                                  <p:cNvSpPr/>
                                  <p:nvPr/>
                                </p:nvSpPr>
                                <p:spPr>
                                  <a:xfrm>
                                    <a:off x="72108" y="4362482"/>
                                    <a:ext cx="1728192" cy="1008112"/>
                                  </a:xfrm>
                                  <a:prstGeom prst="roundRect">
                                    <a:avLst>
                                      <a:gd name="adj" fmla="val 14462"/>
                                    </a:avLst>
                                  </a:prstGeom>
                                  <a:solidFill>
                                    <a:srgbClr val="99CCFF">
                                      <a:alpha val="52000"/>
                                    </a:srgbClr>
                                  </a:solidFill>
                                  <a:ln>
                                    <a:noFill/>
                                  </a:ln>
                                  <a:scene3d>
                                    <a:camera prst="orthographicFront"/>
                                    <a:lightRig rig="threePt" dir="t"/>
                                  </a:scene3d>
                                  <a:sp3d>
                                    <a:bevelT w="165100" prst="coolSlant"/>
                                  </a:sp3d>
                                </p:spPr>
                                <p:style>
                                  <a:lnRef idx="2">
                                    <a:schemeClr val="accent1">
                                      <a:shade val="50000"/>
                                    </a:schemeClr>
                                  </a:lnRef>
                                  <a:fillRef idx="1">
                                    <a:schemeClr val="accent1"/>
                                  </a:fillRef>
                                  <a:effectRef idx="0">
                                    <a:schemeClr val="accent1"/>
                                  </a:effectRef>
                                  <a:fontRef idx="minor">
                                    <a:schemeClr val="lt1"/>
                                  </a:fontRef>
                                </p:style>
                                <p:txBody>
                                  <a:bodyPr rtlCol="0" anchor="ctr"/>
                                  <a:lstStyle/>
                                  <a:p>
                                    <a:pPr algn="ctr"/>
                                    <a:r>
                                      <a:rPr lang="fr-FR" sz="1400" b="1" dirty="0">
                                        <a:solidFill>
                                          <a:schemeClr val="tx1">
                                            <a:lumMod val="65000"/>
                                            <a:lumOff val="35000"/>
                                          </a:schemeClr>
                                        </a:solidFill>
                                        <a:latin typeface="Myriad Pro" pitchFamily="34" charset="0"/>
                                        <a:cs typeface="Times" charset="0"/>
                                      </a:rPr>
                                      <a:t>CPGE, BUT2, BTS,  </a:t>
                                    </a:r>
                                  </a:p>
                                  <a:p>
                                    <a:pPr algn="ctr"/>
                                    <a:r>
                                      <a:rPr lang="fr-FR" sz="1400" b="1" dirty="0">
                                        <a:solidFill>
                                          <a:schemeClr val="tx1">
                                            <a:lumMod val="65000"/>
                                            <a:lumOff val="35000"/>
                                          </a:schemeClr>
                                        </a:solidFill>
                                        <a:latin typeface="Myriad Pro" pitchFamily="34" charset="0"/>
                                        <a:cs typeface="Times" charset="0"/>
                                      </a:rPr>
                                      <a:t>autres UFR</a:t>
                                    </a:r>
                                  </a:p>
                                </p:txBody>
                              </p:sp>
                              <p:sp>
                                <p:nvSpPr>
                                  <p:cNvPr id="72" name="AutoShape 118"/>
                                  <p:cNvSpPr>
                                    <a:spLocks noChangeArrowheads="1"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12143679" y="4666513"/>
                                    <a:ext cx="282030" cy="400050"/>
                                  </a:xfrm>
                                  <a:prstGeom prst="rightArrow">
                                    <a:avLst>
                                      <a:gd name="adj1" fmla="val 52619"/>
                                      <a:gd name="adj2" fmla="val 100000"/>
                                    </a:avLst>
                                  </a:prstGeom>
                                  <a:solidFill>
                                    <a:srgbClr val="FF66CC"/>
                                  </a:solidFill>
                                  <a:ln w="9525">
                                    <a:noFill/>
                                    <a:miter lim="800000"/>
                                    <a:headEnd/>
                                    <a:tailEnd/>
                                  </a:ln>
                                </p:spPr>
                                <p:txBody>
                                  <a:bodyPr wrap="none" anchor="ctr"/>
                                  <a:lstStyle/>
                                  <a:p>
                                    <a:endParaRPr lang="fr-FR" b="1">
                                      <a:latin typeface="Myriad Pro" pitchFamily="34" charset="0"/>
                                    </a:endParaRPr>
                                  </a:p>
                                </p:txBody>
                              </p:sp>
                              <p:sp>
                                <p:nvSpPr>
                                  <p:cNvPr id="73" name="Rectangle à coins arrondis 72"/>
                                  <p:cNvSpPr/>
                                  <p:nvPr/>
                                </p:nvSpPr>
                                <p:spPr>
                                  <a:xfrm>
                                    <a:off x="12457676" y="4362482"/>
                                    <a:ext cx="1728000" cy="1008112"/>
                                  </a:xfrm>
                                  <a:prstGeom prst="roundRect">
                                    <a:avLst>
                                      <a:gd name="adj" fmla="val 14462"/>
                                    </a:avLst>
                                  </a:prstGeom>
                                  <a:solidFill>
                                    <a:srgbClr val="99CCFF">
                                      <a:alpha val="52000"/>
                                    </a:srgbClr>
                                  </a:solidFill>
                                  <a:ln>
                                    <a:noFill/>
                                  </a:ln>
                                  <a:scene3d>
                                    <a:camera prst="orthographicFront"/>
                                    <a:lightRig rig="threePt" dir="t"/>
                                  </a:scene3d>
                                  <a:sp3d>
                                    <a:bevelT w="165100" prst="coolSlant"/>
                                  </a:sp3d>
                                </p:spPr>
                                <p:style>
                                  <a:lnRef idx="2">
                                    <a:schemeClr val="accent1">
                                      <a:shade val="50000"/>
                                    </a:schemeClr>
                                  </a:lnRef>
                                  <a:fillRef idx="1">
                                    <a:schemeClr val="accent1"/>
                                  </a:fillRef>
                                  <a:effectRef idx="0">
                                    <a:schemeClr val="accent1"/>
                                  </a:effectRef>
                                  <a:fontRef idx="minor">
                                    <a:schemeClr val="lt1"/>
                                  </a:fontRef>
                                </p:style>
                                <p:txBody>
                                  <a:bodyPr rtlCol="0" anchor="ctr"/>
                                  <a:lstStyle/>
                                  <a:p>
                                    <a:pPr algn="ctr"/>
                                    <a:r>
                                      <a:rPr lang="fr-FR" sz="1400" b="1" dirty="0">
                                        <a:solidFill>
                                          <a:schemeClr val="tx1">
                                            <a:lumMod val="65000"/>
                                            <a:lumOff val="35000"/>
                                          </a:schemeClr>
                                        </a:solidFill>
                                        <a:latin typeface="Myriad Pro" pitchFamily="34" charset="0"/>
                                        <a:cs typeface="Times" charset="0"/>
                                      </a:rPr>
                                      <a:t>Techniciens supérieurs,</a:t>
                                    </a:r>
                                  </a:p>
                                  <a:p>
                                    <a:pPr algn="ctr"/>
                                    <a:r>
                                      <a:rPr lang="fr-FR" sz="1400" b="1" dirty="0">
                                        <a:solidFill>
                                          <a:schemeClr val="tx1">
                                            <a:lumMod val="65000"/>
                                            <a:lumOff val="35000"/>
                                          </a:schemeClr>
                                        </a:solidFill>
                                        <a:latin typeface="Myriad Pro" pitchFamily="34" charset="0"/>
                                        <a:cs typeface="Times" charset="0"/>
                                      </a:rPr>
                                      <a:t>Autres Masters </a:t>
                                    </a:r>
                                  </a:p>
                                </p:txBody>
                              </p:sp>
                              <p:sp>
                                <p:nvSpPr>
                                  <p:cNvPr id="146" name="Line 190"/>
                                  <p:cNvSpPr>
                                    <a:spLocks noChangeShapeType="1"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10889466" y="4718472"/>
                                    <a:ext cx="0" cy="228600"/>
                                  </a:xfrm>
                                  <a:prstGeom prst="line">
                                    <a:avLst/>
                                  </a:prstGeom>
                                  <a:solidFill>
                                    <a:schemeClr val="bg1"/>
                                  </a:solidFill>
                                  <a:ln w="38100">
                                    <a:noFill/>
                                    <a:round/>
                                    <a:headEnd/>
                                    <a:tailEnd type="triangle" w="med" len="med"/>
                                  </a:ln>
                                </p:spPr>
                                <p:txBody>
                                  <a:bodyPr wrap="none" anchor="ctr"/>
                                  <a:lstStyle/>
                                  <a:p>
                                    <a:endParaRPr lang="fr-FR" b="1">
                                      <a:latin typeface="Myriad Pro" pitchFamily="34" charset="0"/>
                                    </a:endParaRPr>
                                  </a:p>
                                </p:txBody>
                              </p:sp>
                              <p:sp>
                                <p:nvSpPr>
                                  <p:cNvPr id="143" name="Line 154"/>
                                  <p:cNvSpPr>
                                    <a:spLocks noChangeShapeType="1"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3571936" y="4704050"/>
                                    <a:ext cx="0" cy="228600"/>
                                  </a:xfrm>
                                  <a:prstGeom prst="line">
                                    <a:avLst/>
                                  </a:prstGeom>
                                  <a:solidFill>
                                    <a:schemeClr val="bg1"/>
                                  </a:solidFill>
                                  <a:ln w="38100">
                                    <a:noFill/>
                                    <a:round/>
                                    <a:headEnd/>
                                    <a:tailEnd type="triangle" w="med" len="med"/>
                                  </a:ln>
                                </p:spPr>
                                <p:txBody>
                                  <a:bodyPr wrap="none" anchor="ctr"/>
                                  <a:lstStyle/>
                                  <a:p>
                                    <a:endParaRPr lang="fr-FR" b="1">
                                      <a:latin typeface="Myriad Pro" pitchFamily="34" charset="0"/>
                                    </a:endParaRPr>
                                  </a:p>
                                </p:txBody>
                              </p:sp>
                              <p:sp>
                                <p:nvSpPr>
                                  <p:cNvPr id="95" name="Rectangle 101"/>
                                  <p:cNvSpPr>
                                    <a:spLocks noChangeArrowheads="1"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2016993" y="5666365"/>
                                    <a:ext cx="539750" cy="935038"/>
                                  </a:xfrm>
                                  <a:prstGeom prst="rect">
                                    <a:avLst/>
                                  </a:prstGeom>
                                  <a:noFill/>
                                  <a:ln w="9525">
                                    <a:noFill/>
                                    <a:miter lim="800000"/>
                                    <a:headEnd/>
                                    <a:tailEnd/>
                                  </a:ln>
                                </p:spPr>
                                <p:txBody>
                                  <a:bodyPr wrap="none" anchor="ctr"/>
                                  <a:lstStyle/>
                                  <a:p>
                                    <a:pPr algn="ctr" eaLnBrk="0" hangingPunct="0"/>
                                    <a:r>
                                      <a:rPr lang="fr-FR" sz="2400" b="1" dirty="0">
                                        <a:ln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</a:ln>
                                        <a:solidFill>
                                          <a:srgbClr val="005DA2"/>
                                        </a:solidFill>
                                        <a:latin typeface="Myriad Pro" pitchFamily="34" charset="0"/>
                                        <a:ea typeface="ＭＳ Ｐゴシック" pitchFamily="34" charset="-128"/>
                                      </a:rPr>
                                      <a:t>M</a:t>
                                    </a:r>
                                    <a:r>
                                      <a:rPr lang="fr-FR" sz="2000" b="1" dirty="0">
                                        <a:ln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</a:ln>
                                        <a:solidFill>
                                          <a:srgbClr val="005DA2"/>
                                        </a:solidFill>
                                        <a:latin typeface="Myriad Pro" pitchFamily="34" charset="0"/>
                                        <a:ea typeface="ＭＳ Ｐゴシック" pitchFamily="34" charset="-128"/>
                                      </a:rPr>
                                      <a:t>1</a:t>
                                    </a:r>
                                    <a:endParaRPr lang="fr-FR" sz="2400" b="1" dirty="0">
                                      <a:ln>
                                        <a:solidFill>
                                          <a:schemeClr val="accent1">
                                            <a:lumMod val="75000"/>
                                          </a:schemeClr>
                                        </a:solidFill>
                                      </a:ln>
                                      <a:solidFill>
                                        <a:srgbClr val="005DA2"/>
                                      </a:solidFill>
                                      <a:latin typeface="Myriad Pro" pitchFamily="34" charset="0"/>
                                      <a:ea typeface="ＭＳ Ｐゴシック" pitchFamily="34" charset="-128"/>
                                    </a:endParaRPr>
                                  </a:p>
                                </p:txBody>
                              </p:sp>
                              <p:sp>
                                <p:nvSpPr>
                                  <p:cNvPr id="54" name="AutoShape 118"/>
                                  <p:cNvSpPr>
                                    <a:spLocks noChangeArrowheads="1"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1800969" y="5933859"/>
                                    <a:ext cx="282030" cy="400050"/>
                                  </a:xfrm>
                                  <a:prstGeom prst="rightArrow">
                                    <a:avLst>
                                      <a:gd name="adj1" fmla="val 52619"/>
                                      <a:gd name="adj2" fmla="val 100000"/>
                                    </a:avLst>
                                  </a:prstGeom>
                                  <a:solidFill>
                                    <a:srgbClr val="FF66CC"/>
                                  </a:solidFill>
                                  <a:ln w="9525">
                                    <a:noFill/>
                                    <a:miter lim="800000"/>
                                    <a:headEnd/>
                                    <a:tailEnd/>
                                  </a:ln>
                                </p:spPr>
                                <p:txBody>
                                  <a:bodyPr wrap="none" anchor="ctr"/>
                                  <a:lstStyle/>
                                  <a:p>
                                    <a:endParaRPr lang="fr-FR" b="1">
                                      <a:latin typeface="Myriad Pro" pitchFamily="34" charset="0"/>
                                    </a:endParaRPr>
                                  </a:p>
                                </p:txBody>
                              </p:sp>
                              <p:sp>
                                <p:nvSpPr>
                                  <p:cNvPr id="55" name="Rectangle à coins arrondis 54"/>
                                  <p:cNvSpPr/>
                                  <p:nvPr/>
                                </p:nvSpPr>
                                <p:spPr>
                                  <a:xfrm>
                                    <a:off x="72108" y="5629828"/>
                                    <a:ext cx="1728192" cy="1008112"/>
                                  </a:xfrm>
                                  <a:prstGeom prst="roundRect">
                                    <a:avLst>
                                      <a:gd name="adj" fmla="val 14462"/>
                                    </a:avLst>
                                  </a:prstGeom>
                                  <a:solidFill>
                                    <a:srgbClr val="ECC5FF">
                                      <a:alpha val="39000"/>
                                    </a:srgbClr>
                                  </a:solidFill>
                                  <a:ln>
                                    <a:noFill/>
                                  </a:ln>
                                  <a:scene3d>
                                    <a:camera prst="orthographicFront"/>
                                    <a:lightRig rig="threePt" dir="t"/>
                                  </a:scene3d>
                                  <a:sp3d>
                                    <a:bevelT w="165100" prst="coolSlant"/>
                                  </a:sp3d>
                                </p:spPr>
                                <p:style>
                                  <a:lnRef idx="2">
                                    <a:schemeClr val="accent1">
                                      <a:shade val="50000"/>
                                    </a:schemeClr>
                                  </a:lnRef>
                                  <a:fillRef idx="1">
                                    <a:schemeClr val="accent1"/>
                                  </a:fillRef>
                                  <a:effectRef idx="0">
                                    <a:schemeClr val="accent1"/>
                                  </a:effectRef>
                                  <a:fontRef idx="minor">
                                    <a:schemeClr val="lt1"/>
                                  </a:fontRef>
                                </p:style>
                                <p:txBody>
                                  <a:bodyPr rtlCol="0" anchor="ctr"/>
                                  <a:lstStyle/>
                                  <a:p>
                                    <a:pPr algn="ctr"/>
                                    <a:r>
                                      <a:rPr lang="fr-FR" sz="1400" b="1" dirty="0">
                                        <a:solidFill>
                                          <a:schemeClr val="tx1">
                                            <a:lumMod val="65000"/>
                                            <a:lumOff val="35000"/>
                                          </a:schemeClr>
                                        </a:solidFill>
                                        <a:latin typeface="Myriad Pro" pitchFamily="34" charset="0"/>
                                        <a:cs typeface="Times" charset="0"/>
                                      </a:rPr>
                                      <a:t>Autres L3, BUT3</a:t>
                                    </a:r>
                                  </a:p>
                                </p:txBody>
                              </p:sp>
                              <p:sp>
                                <p:nvSpPr>
                                  <p:cNvPr id="65" name="AutoShape 118"/>
                                  <p:cNvSpPr>
                                    <a:spLocks noChangeArrowheads="1"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12143679" y="5962887"/>
                                    <a:ext cx="282030" cy="400050"/>
                                  </a:xfrm>
                                  <a:prstGeom prst="rightArrow">
                                    <a:avLst>
                                      <a:gd name="adj1" fmla="val 52619"/>
                                      <a:gd name="adj2" fmla="val 100000"/>
                                    </a:avLst>
                                  </a:prstGeom>
                                  <a:solidFill>
                                    <a:srgbClr val="FF66CC"/>
                                  </a:solidFill>
                                  <a:ln w="9525">
                                    <a:noFill/>
                                    <a:miter lim="800000"/>
                                    <a:headEnd/>
                                    <a:tailEnd/>
                                  </a:ln>
                                </p:spPr>
                                <p:txBody>
                                  <a:bodyPr wrap="none" anchor="ctr"/>
                                  <a:lstStyle/>
                                  <a:p>
                                    <a:endParaRPr lang="fr-FR" b="1">
                                      <a:latin typeface="Myriad Pro" pitchFamily="34" charset="0"/>
                                    </a:endParaRPr>
                                  </a:p>
                                </p:txBody>
                              </p:sp>
                              <p:sp>
                                <p:nvSpPr>
                                  <p:cNvPr id="66" name="Rectangle à coins arrondis 65"/>
                                  <p:cNvSpPr/>
                                  <p:nvPr/>
                                </p:nvSpPr>
                                <p:spPr>
                                  <a:xfrm>
                                    <a:off x="12457676" y="5658856"/>
                                    <a:ext cx="1728000" cy="1008112"/>
                                  </a:xfrm>
                                  <a:prstGeom prst="roundRect">
                                    <a:avLst>
                                      <a:gd name="adj" fmla="val 14462"/>
                                    </a:avLst>
                                  </a:prstGeom>
                                  <a:solidFill>
                                    <a:srgbClr val="ECC5FF">
                                      <a:alpha val="39000"/>
                                    </a:srgbClr>
                                  </a:solidFill>
                                  <a:ln>
                                    <a:noFill/>
                                  </a:ln>
                                  <a:scene3d>
                                    <a:camera prst="orthographicFront"/>
                                    <a:lightRig rig="threePt" dir="t"/>
                                  </a:scene3d>
                                  <a:sp3d>
                                    <a:bevelT w="165100" prst="coolSlant"/>
                                  </a:sp3d>
                                </p:spPr>
                                <p:style>
                                  <a:lnRef idx="2">
                                    <a:schemeClr val="accent1">
                                      <a:shade val="50000"/>
                                    </a:schemeClr>
                                  </a:lnRef>
                                  <a:fillRef idx="1">
                                    <a:schemeClr val="accent1"/>
                                  </a:fillRef>
                                  <a:effectRef idx="0">
                                    <a:schemeClr val="accent1"/>
                                  </a:effectRef>
                                  <a:fontRef idx="minor">
                                    <a:schemeClr val="lt1"/>
                                  </a:fontRef>
                                </p:style>
                                <p:txBody>
                                  <a:bodyPr rtlCol="0" anchor="ctr"/>
                                  <a:lstStyle/>
                                  <a:p>
                                    <a:pPr algn="ctr"/>
                                    <a:r>
                                      <a:rPr lang="fr-FR" sz="1400" b="1" dirty="0">
                                        <a:solidFill>
                                          <a:schemeClr val="tx1">
                                            <a:lumMod val="65000"/>
                                            <a:lumOff val="35000"/>
                                          </a:schemeClr>
                                        </a:solidFill>
                                        <a:latin typeface="Myriad Pro" pitchFamily="34" charset="0"/>
                                        <a:cs typeface="Times" charset="0"/>
                                      </a:rPr>
                                      <a:t>Ecoles d’ingénieurs,</a:t>
                                    </a:r>
                                  </a:p>
                                  <a:p>
                                    <a:pPr algn="ctr"/>
                                    <a:r>
                                      <a:rPr lang="fr-FR" sz="1400" b="1" dirty="0">
                                        <a:solidFill>
                                          <a:schemeClr val="tx1">
                                            <a:lumMod val="65000"/>
                                            <a:lumOff val="35000"/>
                                          </a:schemeClr>
                                        </a:solidFill>
                                        <a:latin typeface="Myriad Pro" pitchFamily="34" charset="0"/>
                                        <a:cs typeface="Times" charset="0"/>
                                      </a:rPr>
                                      <a:t>Autres M2</a:t>
                                    </a:r>
                                  </a:p>
                                </p:txBody>
                              </p:sp>
                              <p:grpSp>
                                <p:nvGrpSpPr>
                                  <p:cNvPr id="7" name="Groupe 6"/>
                                  <p:cNvGrpSpPr/>
                                  <p:nvPr/>
                                </p:nvGrpSpPr>
                                <p:grpSpPr>
                                  <a:xfrm>
                                    <a:off x="2593057" y="5653013"/>
                                    <a:ext cx="9457298" cy="2169765"/>
                                    <a:chOff x="2593057" y="5653013"/>
                                    <a:chExt cx="9457298" cy="2169765"/>
                                  </a:xfrm>
                                </p:grpSpPr>
                                <p:sp>
                                  <p:nvSpPr>
                                    <p:cNvPr id="125" name="Rectangle à coins arrondis 124"/>
                                    <p:cNvSpPr/>
                                    <p:nvPr/>
                                  </p:nvSpPr>
                                  <p:spPr>
                                    <a:xfrm>
                                      <a:off x="10250355" y="5937027"/>
                                      <a:ext cx="1800000" cy="1885751"/>
                                    </a:xfrm>
                                    <a:prstGeom prst="roundRect">
                                      <a:avLst>
                                        <a:gd name="adj" fmla="val 12120"/>
                                      </a:avLst>
                                    </a:prstGeom>
                                    <a:solidFill>
                                      <a:srgbClr val="ECC5FF"/>
                                    </a:solidFill>
                                    <a:ln>
                                      <a:solidFill>
                                        <a:srgbClr val="ECC5FF"/>
                                      </a:solidFill>
                                    </a:ln>
                                  </p:spPr>
                                  <p:style>
                                    <a:lnRef idx="2">
                                      <a:schemeClr val="accent1">
                                        <a:shade val="50000"/>
                                      </a:schemeClr>
                                    </a:lnRef>
                                    <a:fillRef idx="1">
                                      <a:schemeClr val="accent1"/>
                                    </a:fillRef>
                                    <a:effectRef idx="0">
                                      <a:schemeClr val="accent1"/>
                                    </a:effectRef>
                                    <a:fontRef idx="minor">
                                      <a:schemeClr val="lt1"/>
                                    </a:fontRef>
                                  </p:style>
                                  <p:txBody>
                                    <a:bodyPr rtlCol="0" anchor="ctr"/>
                                    <a:lstStyle/>
                                    <a:p>
                                      <a:pPr algn="ctr"/>
                                      <a:endParaRPr lang="fr-FR"/>
                                    </a:p>
                                  </p:txBody>
                                </p:sp>
                                <p:sp>
                                  <p:nvSpPr>
                                    <p:cNvPr id="121" name="Rectangle à coins arrondis 120"/>
                                    <p:cNvSpPr/>
                                    <p:nvPr/>
                                  </p:nvSpPr>
                                  <p:spPr>
                                    <a:xfrm>
                                      <a:off x="8336030" y="5937027"/>
                                      <a:ext cx="1800000" cy="1885751"/>
                                    </a:xfrm>
                                    <a:prstGeom prst="roundRect">
                                      <a:avLst>
                                        <a:gd name="adj" fmla="val 12120"/>
                                      </a:avLst>
                                    </a:prstGeom>
                                    <a:solidFill>
                                      <a:srgbClr val="ECC5FF"/>
                                    </a:solidFill>
                                    <a:ln>
                                      <a:solidFill>
                                        <a:srgbClr val="ECC5FF"/>
                                      </a:solidFill>
                                    </a:ln>
                                  </p:spPr>
                                  <p:style>
                                    <a:lnRef idx="2">
                                      <a:schemeClr val="accent1">
                                        <a:shade val="50000"/>
                                      </a:schemeClr>
                                    </a:lnRef>
                                    <a:fillRef idx="1">
                                      <a:schemeClr val="accent1"/>
                                    </a:fillRef>
                                    <a:effectRef idx="0">
                                      <a:schemeClr val="accent1"/>
                                    </a:effectRef>
                                    <a:fontRef idx="minor">
                                      <a:schemeClr val="lt1"/>
                                    </a:fontRef>
                                  </p:style>
                                  <p:txBody>
                                    <a:bodyPr rtlCol="0" anchor="ctr"/>
                                    <a:lstStyle/>
                                    <a:p>
                                      <a:pPr algn="ctr"/>
                                      <a:endParaRPr lang="fr-FR"/>
                                    </a:p>
                                  </p:txBody>
                                </p:sp>
                                <p:sp>
                                  <p:nvSpPr>
                                    <p:cNvPr id="118" name="Rectangle à coins arrondis 117"/>
                                    <p:cNvSpPr/>
                                    <p:nvPr/>
                                  </p:nvSpPr>
                                  <p:spPr>
                                    <a:xfrm>
                                      <a:off x="6421706" y="5748452"/>
                                      <a:ext cx="1800000" cy="2074326"/>
                                    </a:xfrm>
                                    <a:prstGeom prst="roundRect">
                                      <a:avLst>
                                        <a:gd name="adj" fmla="val 12120"/>
                                      </a:avLst>
                                    </a:prstGeom>
                                    <a:solidFill>
                                      <a:srgbClr val="ECC5FF"/>
                                    </a:solidFill>
                                    <a:ln>
                                      <a:solidFill>
                                        <a:srgbClr val="ECC5FF"/>
                                      </a:solidFill>
                                    </a:ln>
                                  </p:spPr>
                                  <p:style>
                                    <a:lnRef idx="2">
                                      <a:schemeClr val="accent1">
                                        <a:shade val="50000"/>
                                      </a:schemeClr>
                                    </a:lnRef>
                                    <a:fillRef idx="1">
                                      <a:schemeClr val="accent1"/>
                                    </a:fillRef>
                                    <a:effectRef idx="0">
                                      <a:schemeClr val="accent1"/>
                                    </a:effectRef>
                                    <a:fontRef idx="minor">
                                      <a:schemeClr val="lt1"/>
                                    </a:fontRef>
                                  </p:style>
                                  <p:txBody>
                                    <a:bodyPr rtlCol="0" anchor="ctr"/>
                                    <a:lstStyle/>
                                    <a:p>
                                      <a:pPr algn="ctr"/>
                                      <a:endParaRPr lang="fr-FR"/>
                                    </a:p>
                                  </p:txBody>
                                </p:sp>
                                <p:sp>
                                  <p:nvSpPr>
                                    <p:cNvPr id="117" name="Rectangle à coins arrondis 116"/>
                                    <p:cNvSpPr/>
                                    <p:nvPr/>
                                  </p:nvSpPr>
                                  <p:spPr>
                                    <a:xfrm>
                                      <a:off x="4507382" y="5679008"/>
                                      <a:ext cx="1800000" cy="2143770"/>
                                    </a:xfrm>
                                    <a:prstGeom prst="roundRect">
                                      <a:avLst>
                                        <a:gd name="adj" fmla="val 12120"/>
                                      </a:avLst>
                                    </a:prstGeom>
                                    <a:solidFill>
                                      <a:srgbClr val="ECC5FF"/>
                                    </a:solidFill>
                                    <a:ln>
                                      <a:solidFill>
                                        <a:srgbClr val="ECC5FF"/>
                                      </a:solidFill>
                                    </a:ln>
                                  </p:spPr>
                                  <p:style>
                                    <a:lnRef idx="2">
                                      <a:schemeClr val="accent1">
                                        <a:shade val="50000"/>
                                      </a:schemeClr>
                                    </a:lnRef>
                                    <a:fillRef idx="1">
                                      <a:schemeClr val="accent1"/>
                                    </a:fillRef>
                                    <a:effectRef idx="0">
                                      <a:schemeClr val="accent1"/>
                                    </a:effectRef>
                                    <a:fontRef idx="minor">
                                      <a:schemeClr val="lt1"/>
                                    </a:fontRef>
                                  </p:style>
                                  <p:txBody>
                                    <a:bodyPr rtlCol="0" anchor="ctr"/>
                                    <a:lstStyle/>
                                    <a:p>
                                      <a:pPr algn="ctr"/>
                                      <a:endParaRPr lang="fr-FR"/>
                                    </a:p>
                                  </p:txBody>
                                </p:sp>
                                <p:sp>
                                  <p:nvSpPr>
                                    <p:cNvPr id="115" name="Rectangle à coins arrondis 114"/>
                                    <p:cNvSpPr/>
                                    <p:nvPr/>
                                  </p:nvSpPr>
                                  <p:spPr>
                                    <a:xfrm>
                                      <a:off x="2593058" y="5666297"/>
                                      <a:ext cx="1800000" cy="2143770"/>
                                    </a:xfrm>
                                    <a:prstGeom prst="roundRect">
                                      <a:avLst>
                                        <a:gd name="adj" fmla="val 12120"/>
                                      </a:avLst>
                                    </a:prstGeom>
                                    <a:solidFill>
                                      <a:srgbClr val="ECC5FF"/>
                                    </a:solidFill>
                                    <a:ln>
                                      <a:solidFill>
                                        <a:srgbClr val="ECC5FF"/>
                                      </a:solidFill>
                                    </a:ln>
                                  </p:spPr>
                                  <p:style>
                                    <a:lnRef idx="2">
                                      <a:schemeClr val="accent1">
                                        <a:shade val="50000"/>
                                      </a:schemeClr>
                                    </a:lnRef>
                                    <a:fillRef idx="1">
                                      <a:schemeClr val="accent1"/>
                                    </a:fillRef>
                                    <a:effectRef idx="0">
                                      <a:schemeClr val="accent1"/>
                                    </a:effectRef>
                                    <a:fontRef idx="minor">
                                      <a:schemeClr val="lt1"/>
                                    </a:fontRef>
                                  </p:style>
                                  <p:txBody>
                                    <a:bodyPr rtlCol="0" anchor="ctr"/>
                                    <a:lstStyle/>
                                    <a:p>
                                      <a:pPr algn="ctr"/>
                                      <a:endParaRPr lang="fr-FR"/>
                                    </a:p>
                                  </p:txBody>
                                </p:sp>
                                <p:sp>
                                  <p:nvSpPr>
                                    <p:cNvPr id="96" name="Line 143"/>
                                    <p:cNvSpPr>
                                      <a:spLocks noChangeShapeType="1"/>
                                    </p:cNvSpPr>
                                    <p:nvPr/>
                                  </p:nvSpPr>
                                  <p:spPr bwMode="auto">
                                    <a:xfrm>
                                      <a:off x="6051091" y="5913054"/>
                                      <a:ext cx="0" cy="247084"/>
                                    </a:xfrm>
                                    <a:prstGeom prst="line">
                                      <a:avLst/>
                                    </a:prstGeom>
                                    <a:solidFill>
                                      <a:schemeClr val="bg1"/>
                                    </a:solidFill>
                                    <a:ln w="38100">
                                      <a:noFill/>
                                      <a:round/>
                                      <a:headEnd/>
                                      <a:tailEnd type="triangle" w="med" len="med"/>
                                    </a:ln>
                                  </p:spPr>
                                  <p:txBody>
                                    <a:bodyPr wrap="none" anchor="ctr"/>
                                    <a:lstStyle/>
                                    <a:p>
                                      <a:endParaRPr lang="fr-FR" b="1">
                                        <a:latin typeface="Myriad Pro" pitchFamily="34" charset="0"/>
                                      </a:endParaRPr>
                                    </a:p>
                                  </p:txBody>
                                </p:sp>
                                <p:sp>
                                  <p:nvSpPr>
                                    <p:cNvPr id="97" name="Line 215"/>
                                    <p:cNvSpPr>
                                      <a:spLocks noChangeShapeType="1"/>
                                    </p:cNvSpPr>
                                    <p:nvPr/>
                                  </p:nvSpPr>
                                  <p:spPr bwMode="auto">
                                    <a:xfrm>
                                      <a:off x="4013719" y="5926891"/>
                                      <a:ext cx="0" cy="219411"/>
                                    </a:xfrm>
                                    <a:prstGeom prst="line">
                                      <a:avLst/>
                                    </a:prstGeom>
                                    <a:solidFill>
                                      <a:schemeClr val="bg1"/>
                                    </a:solidFill>
                                    <a:ln w="38100">
                                      <a:noFill/>
                                      <a:round/>
                                      <a:headEnd/>
                                      <a:tailEnd type="triangle" w="med" len="med"/>
                                    </a:ln>
                                  </p:spPr>
                                  <p:txBody>
                                    <a:bodyPr wrap="none" anchor="ctr"/>
                                    <a:lstStyle/>
                                    <a:p>
                                      <a:endParaRPr lang="fr-FR" b="1">
                                        <a:latin typeface="Myriad Pro" pitchFamily="34" charset="0"/>
                                      </a:endParaRPr>
                                    </a:p>
                                  </p:txBody>
                                </p:sp>
                                <p:sp>
                                  <p:nvSpPr>
                                    <p:cNvPr id="103" name="Rectangle à coins arrondis 102"/>
                                    <p:cNvSpPr/>
                                    <p:nvPr/>
                                  </p:nvSpPr>
                                  <p:spPr>
                                    <a:xfrm>
                                      <a:off x="6421706" y="5653013"/>
                                      <a:ext cx="1800000" cy="1008000"/>
                                    </a:xfrm>
                                    <a:prstGeom prst="roundRect">
                                      <a:avLst>
                                        <a:gd name="adj" fmla="val 14462"/>
                                      </a:avLst>
                                    </a:prstGeom>
                                    <a:solidFill>
                                      <a:srgbClr val="ECC5FF"/>
                                    </a:solidFill>
                                    <a:ln>
                                      <a:noFill/>
                                    </a:ln>
                                    <a:scene3d>
                                      <a:camera prst="orthographicFront"/>
                                      <a:lightRig rig="threePt" dir="t"/>
                                    </a:scene3d>
                                    <a:sp3d>
                                      <a:bevelT w="165100" prst="coolSlant"/>
                                    </a:sp3d>
                                  </p:spPr>
                                  <p:style>
                                    <a:lnRef idx="2">
                                      <a:schemeClr val="accent1">
                                        <a:shade val="50000"/>
                                      </a:schemeClr>
                                    </a:lnRef>
                                    <a:fillRef idx="1">
                                      <a:schemeClr val="accent1"/>
                                    </a:fillRef>
                                    <a:effectRef idx="0">
                                      <a:schemeClr val="accent1"/>
                                    </a:effectRef>
                                    <a:fontRef idx="minor">
                                      <a:schemeClr val="lt1"/>
                                    </a:fontRef>
                                  </p:style>
                                  <p:txBody>
                                    <a:bodyPr lIns="0" tIns="72000" rIns="0" bIns="108000" rtlCol="0" anchor="ctr" anchorCtr="0"/>
                                    <a:lstStyle/>
                                    <a:p>
                                      <a:pPr algn="ctr"/>
                                      <a:r>
                                        <a:rPr lang="fr-FR" sz="1400" b="1" dirty="0" err="1">
                                          <a:solidFill>
                                            <a:schemeClr val="tx1"/>
                                          </a:solidFill>
                                          <a:latin typeface="Myriad Pro" pitchFamily="34" charset="0"/>
                                          <a:cs typeface="Times" charset="0"/>
                                        </a:rPr>
                                        <a:t>MASTERs</a:t>
                                      </a:r>
                                      <a:endParaRPr lang="fr-FR" sz="1400" b="1" dirty="0">
                                        <a:solidFill>
                                          <a:schemeClr val="tx1"/>
                                        </a:solidFill>
                                        <a:latin typeface="Myriad Pro" pitchFamily="34" charset="0"/>
                                        <a:cs typeface="Times" charset="0"/>
                                      </a:endParaRPr>
                                    </a:p>
                                    <a:p>
                                      <a:pPr algn="ctr"/>
                                      <a:r>
                                        <a:rPr lang="fr-FR" sz="1200" b="1" dirty="0">
                                          <a:solidFill>
                                            <a:schemeClr val="tx1"/>
                                          </a:solidFill>
                                          <a:latin typeface="Myriad Pro" pitchFamily="34" charset="0"/>
                                          <a:cs typeface="Times" charset="0"/>
                                        </a:rPr>
                                        <a:t>Biologie, </a:t>
                                      </a:r>
                                    </a:p>
                                    <a:p>
                                      <a:pPr algn="ctr"/>
                                      <a:r>
                                        <a:rPr lang="fr-FR" sz="1200" b="1" dirty="0" err="1">
                                          <a:solidFill>
                                            <a:schemeClr val="tx1"/>
                                          </a:solidFill>
                                          <a:latin typeface="Myriad Pro" pitchFamily="34" charset="0"/>
                                          <a:cs typeface="Times" charset="0"/>
                                        </a:rPr>
                                        <a:t>Agrosciences</a:t>
                                      </a:r>
                                      <a:endParaRPr lang="fr-FR" sz="1200" b="1" dirty="0">
                                        <a:solidFill>
                                          <a:schemeClr val="tx1"/>
                                        </a:solidFill>
                                        <a:latin typeface="Myriad Pro" pitchFamily="34" charset="0"/>
                                        <a:cs typeface="Times" charset="0"/>
                                      </a:endParaRPr>
                                    </a:p>
                                  </p:txBody>
                                </p:sp>
                                <p:sp>
                                  <p:nvSpPr>
                                    <p:cNvPr id="104" name="Rectangle à coins arrondis 103"/>
                                    <p:cNvSpPr/>
                                    <p:nvPr/>
                                  </p:nvSpPr>
                                  <p:spPr>
                                    <a:xfrm>
                                      <a:off x="4507382" y="5653013"/>
                                      <a:ext cx="1800000" cy="1008000"/>
                                    </a:xfrm>
                                    <a:prstGeom prst="roundRect">
                                      <a:avLst>
                                        <a:gd name="adj" fmla="val 14462"/>
                                      </a:avLst>
                                    </a:prstGeom>
                                    <a:solidFill>
                                      <a:srgbClr val="ECC5FF"/>
                                    </a:solidFill>
                                    <a:ln>
                                      <a:noFill/>
                                    </a:ln>
                                    <a:scene3d>
                                      <a:camera prst="orthographicFront"/>
                                      <a:lightRig rig="threePt" dir="t"/>
                                    </a:scene3d>
                                    <a:sp3d>
                                      <a:bevelT w="165100" prst="coolSlant"/>
                                    </a:sp3d>
                                  </p:spPr>
                                  <p:style>
                                    <a:lnRef idx="2">
                                      <a:schemeClr val="accent1">
                                        <a:shade val="50000"/>
                                      </a:schemeClr>
                                    </a:lnRef>
                                    <a:fillRef idx="1">
                                      <a:schemeClr val="accent1"/>
                                    </a:fillRef>
                                    <a:effectRef idx="0">
                                      <a:schemeClr val="accent1"/>
                                    </a:effectRef>
                                    <a:fontRef idx="minor">
                                      <a:schemeClr val="lt1"/>
                                    </a:fontRef>
                                  </p:style>
                                  <p:txBody>
                                    <a:bodyPr lIns="0" tIns="72000" rIns="0" bIns="108000" rtlCol="0" anchor="ctr" anchorCtr="0"/>
                                    <a:lstStyle/>
                                    <a:p>
                                      <a:pPr algn="ctr"/>
                                      <a:r>
                                        <a:rPr lang="fr-FR" sz="1400" b="1" dirty="0" err="1">
                                          <a:solidFill>
                                            <a:schemeClr val="tx1"/>
                                          </a:solidFill>
                                          <a:latin typeface="Myriad Pro" pitchFamily="34" charset="0"/>
                                          <a:cs typeface="Times" charset="0"/>
                                        </a:rPr>
                                        <a:t>MASTERs</a:t>
                                      </a:r>
                                      <a:endParaRPr lang="fr-FR" sz="1400" b="1" dirty="0">
                                        <a:solidFill>
                                          <a:schemeClr val="tx1"/>
                                        </a:solidFill>
                                        <a:latin typeface="Myriad Pro" pitchFamily="34" charset="0"/>
                                        <a:cs typeface="Times" charset="0"/>
                                      </a:endParaRPr>
                                    </a:p>
                                    <a:p>
                                      <a:pPr algn="ctr"/>
                                      <a:r>
                                        <a:rPr lang="fr-FR" sz="1200" b="1" dirty="0">
                                          <a:solidFill>
                                            <a:schemeClr val="tx1"/>
                                          </a:solidFill>
                                          <a:latin typeface="Myriad Pro" pitchFamily="34" charset="0"/>
                                          <a:cs typeface="Times" charset="0"/>
                                        </a:rPr>
                                        <a:t>Biologie-Santé</a:t>
                                      </a:r>
                                    </a:p>
                                  </p:txBody>
                                </p:sp>
                                <p:sp>
                                  <p:nvSpPr>
                                    <p:cNvPr id="105" name="Rectangle à coins arrondis 104"/>
                                    <p:cNvSpPr/>
                                    <p:nvPr/>
                                  </p:nvSpPr>
                                  <p:spPr>
                                    <a:xfrm>
                                      <a:off x="10250355" y="5653013"/>
                                      <a:ext cx="1800000" cy="1008000"/>
                                    </a:xfrm>
                                    <a:prstGeom prst="roundRect">
                                      <a:avLst>
                                        <a:gd name="adj" fmla="val 14462"/>
                                      </a:avLst>
                                    </a:prstGeom>
                                    <a:solidFill>
                                      <a:srgbClr val="ECC5FF"/>
                                    </a:solidFill>
                                    <a:ln>
                                      <a:noFill/>
                                    </a:ln>
                                    <a:scene3d>
                                      <a:camera prst="orthographicFront"/>
                                      <a:lightRig rig="threePt" dir="t"/>
                                    </a:scene3d>
                                    <a:sp3d>
                                      <a:bevelT w="165100" prst="coolSlant"/>
                                    </a:sp3d>
                                  </p:spPr>
                                  <p:style>
                                    <a:lnRef idx="2">
                                      <a:schemeClr val="accent1">
                                        <a:shade val="50000"/>
                                      </a:schemeClr>
                                    </a:lnRef>
                                    <a:fillRef idx="1">
                                      <a:schemeClr val="accent1"/>
                                    </a:fillRef>
                                    <a:effectRef idx="0">
                                      <a:schemeClr val="accent1"/>
                                    </a:effectRef>
                                    <a:fontRef idx="minor">
                                      <a:schemeClr val="lt1"/>
                                    </a:fontRef>
                                  </p:style>
                                  <p:txBody>
                                    <a:bodyPr lIns="0" tIns="72000" rIns="0" bIns="108000" rtlCol="0" anchor="ctr"/>
                                    <a:lstStyle/>
                                    <a:p>
                                      <a:pPr algn="ctr"/>
                                      <a:r>
                                        <a:rPr lang="fr-FR" sz="1400" b="1" dirty="0" err="1">
                                          <a:solidFill>
                                            <a:schemeClr val="tx1"/>
                                          </a:solidFill>
                                          <a:latin typeface="Myriad Pro" pitchFamily="34" charset="0"/>
                                          <a:cs typeface="Times" charset="0"/>
                                        </a:rPr>
                                        <a:t>MASTERs</a:t>
                                      </a:r>
                                      <a:endParaRPr lang="fr-FR" sz="1400" b="1" dirty="0">
                                        <a:solidFill>
                                          <a:schemeClr val="tx1"/>
                                        </a:solidFill>
                                        <a:latin typeface="Myriad Pro" pitchFamily="34" charset="0"/>
                                        <a:cs typeface="Times" charset="0"/>
                                      </a:endParaRPr>
                                    </a:p>
                                    <a:p>
                                      <a:pPr algn="ctr"/>
                                      <a:r>
                                        <a:rPr lang="fr-FR" sz="1200" b="1" dirty="0">
                                          <a:solidFill>
                                            <a:schemeClr val="tx1"/>
                                          </a:solidFill>
                                          <a:latin typeface="Myriad Pro" pitchFamily="34" charset="0"/>
                                          <a:cs typeface="Times" charset="0"/>
                                        </a:rPr>
                                        <a:t>Sciences de la Terre et des Planètes, Environnement </a:t>
                                      </a:r>
                                    </a:p>
                                  </p:txBody>
                                </p:sp>
                                <p:sp>
                                  <p:nvSpPr>
                                    <p:cNvPr id="106" name="Rectangle à coins arrondis 105"/>
                                    <p:cNvSpPr/>
                                    <p:nvPr/>
                                  </p:nvSpPr>
                                  <p:spPr>
                                    <a:xfrm>
                                      <a:off x="2593057" y="5653013"/>
                                      <a:ext cx="1800000" cy="1008000"/>
                                    </a:xfrm>
                                    <a:prstGeom prst="roundRect">
                                      <a:avLst>
                                        <a:gd name="adj" fmla="val 14462"/>
                                      </a:avLst>
                                    </a:prstGeom>
                                    <a:solidFill>
                                      <a:srgbClr val="ECC5FF"/>
                                    </a:solidFill>
                                    <a:ln>
                                      <a:noFill/>
                                    </a:ln>
                                    <a:scene3d>
                                      <a:camera prst="orthographicFront"/>
                                      <a:lightRig rig="threePt" dir="t"/>
                                    </a:scene3d>
                                    <a:sp3d>
                                      <a:bevelT w="165100" prst="coolSlant"/>
                                    </a:sp3d>
                                  </p:spPr>
                                  <p:style>
                                    <a:lnRef idx="2">
                                      <a:schemeClr val="accent1">
                                        <a:shade val="50000"/>
                                      </a:schemeClr>
                                    </a:lnRef>
                                    <a:fillRef idx="1">
                                      <a:schemeClr val="accent1"/>
                                    </a:fillRef>
                                    <a:effectRef idx="0">
                                      <a:schemeClr val="accent1"/>
                                    </a:effectRef>
                                    <a:fontRef idx="minor">
                                      <a:schemeClr val="lt1"/>
                                    </a:fontRef>
                                  </p:style>
                                  <p:txBody>
                                    <a:bodyPr lIns="0" tIns="72000" rIns="0" bIns="108000" rtlCol="0" anchor="ctr"/>
                                    <a:lstStyle/>
                                    <a:p>
                                      <a:pPr algn="ctr"/>
                                      <a:r>
                                        <a:rPr lang="fr-FR" sz="1400" b="1" dirty="0">
                                          <a:solidFill>
                                            <a:schemeClr val="tx1"/>
                                          </a:solidFill>
                                          <a:latin typeface="Myriad Pro" pitchFamily="34" charset="0"/>
                                          <a:cs typeface="Times" charset="0"/>
                                        </a:rPr>
                                        <a:t>MASTER</a:t>
                                      </a:r>
                                    </a:p>
                                    <a:p>
                                      <a:pPr algn="ctr"/>
                                      <a:r>
                                        <a:rPr lang="fr-FR" sz="1200" b="1" dirty="0">
                                          <a:solidFill>
                                            <a:schemeClr val="tx1"/>
                                          </a:solidFill>
                                          <a:latin typeface="Myriad Pro" pitchFamily="34" charset="0"/>
                                          <a:cs typeface="Times" charset="0"/>
                                        </a:rPr>
                                        <a:t>Métiers de l’Enseignement, de l’Education et de la Formation</a:t>
                                      </a:r>
                                    </a:p>
                                  </p:txBody>
                                </p:sp>
                                <p:sp>
                                  <p:nvSpPr>
                                    <p:cNvPr id="100" name="Rectangle à coins arrondis 99"/>
                                    <p:cNvSpPr/>
                                    <p:nvPr/>
                                  </p:nvSpPr>
                                  <p:spPr>
                                    <a:xfrm>
                                      <a:off x="8336030" y="5653013"/>
                                      <a:ext cx="1800000" cy="1008000"/>
                                    </a:xfrm>
                                    <a:prstGeom prst="roundRect">
                                      <a:avLst>
                                        <a:gd name="adj" fmla="val 14462"/>
                                      </a:avLst>
                                    </a:prstGeom>
                                    <a:solidFill>
                                      <a:srgbClr val="ECC5FF"/>
                                    </a:solidFill>
                                    <a:ln>
                                      <a:noFill/>
                                    </a:ln>
                                    <a:scene3d>
                                      <a:camera prst="orthographicFront"/>
                                      <a:lightRig rig="threePt" dir="t"/>
                                    </a:scene3d>
                                    <a:sp3d>
                                      <a:bevelT w="165100" prst="coolSlant"/>
                                    </a:sp3d>
                                  </p:spPr>
                                  <p:style>
                                    <a:lnRef idx="2">
                                      <a:schemeClr val="accent1">
                                        <a:shade val="50000"/>
                                      </a:schemeClr>
                                    </a:lnRef>
                                    <a:fillRef idx="1">
                                      <a:schemeClr val="accent1"/>
                                    </a:fillRef>
                                    <a:effectRef idx="0">
                                      <a:schemeClr val="accent1"/>
                                    </a:effectRef>
                                    <a:fontRef idx="minor">
                                      <a:schemeClr val="lt1"/>
                                    </a:fontRef>
                                  </p:style>
                                  <p:txBody>
                                    <a:bodyPr lIns="0" tIns="72000" rIns="0" bIns="108000" rtlCol="0" anchor="ctr"/>
                                    <a:lstStyle/>
                                    <a:p>
                                      <a:pPr algn="ctr"/>
                                      <a:r>
                                        <a:rPr lang="fr-FR" sz="1400" b="1" dirty="0" err="1">
                                          <a:solidFill>
                                            <a:schemeClr val="tx1"/>
                                          </a:solidFill>
                                          <a:latin typeface="Myriad Pro" pitchFamily="34" charset="0"/>
                                          <a:cs typeface="Times" charset="0"/>
                                        </a:rPr>
                                        <a:t>MASTERs</a:t>
                                      </a:r>
                                      <a:endParaRPr lang="fr-FR" sz="1400" b="1" dirty="0">
                                        <a:solidFill>
                                          <a:schemeClr val="tx1"/>
                                        </a:solidFill>
                                        <a:latin typeface="Myriad Pro" pitchFamily="34" charset="0"/>
                                        <a:cs typeface="Times" charset="0"/>
                                      </a:endParaRPr>
                                    </a:p>
                                    <a:p>
                                      <a:pPr algn="ctr"/>
                                      <a:r>
                                        <a:rPr lang="fr-FR" sz="1200" b="1" dirty="0">
                                          <a:solidFill>
                                            <a:schemeClr val="tx1"/>
                                          </a:solidFill>
                                          <a:latin typeface="Myriad Pro" pitchFamily="34" charset="0"/>
                                          <a:cs typeface="Times" charset="0"/>
                                        </a:rPr>
                                        <a:t>Biodiversité, Ecologie et Evolution</a:t>
                                      </a:r>
                                    </a:p>
                                  </p:txBody>
                                </p:sp>
                                <p:grpSp>
                                  <p:nvGrpSpPr>
                                    <p:cNvPr id="3" name="Groupe 2"/>
                                    <p:cNvGrpSpPr/>
                                    <p:nvPr/>
                                  </p:nvGrpSpPr>
                                  <p:grpSpPr>
                                    <a:xfrm>
                                      <a:off x="2593057" y="6814778"/>
                                      <a:ext cx="9457298" cy="1008000"/>
                                      <a:chOff x="2593057" y="6814778"/>
                                      <a:chExt cx="9457298" cy="1008000"/>
                                    </a:xfrm>
                                  </p:grpSpPr>
                                  <p:sp>
                                    <p:nvSpPr>
                                      <p:cNvPr id="102" name="Rectangle à coins arrondis 101"/>
                                      <p:cNvSpPr/>
                                      <p:nvPr/>
                                    </p:nvSpPr>
                                    <p:spPr>
                                      <a:xfrm>
                                        <a:off x="6421706" y="6814778"/>
                                        <a:ext cx="1800000" cy="1008000"/>
                                      </a:xfrm>
                                      <a:prstGeom prst="roundRect">
                                        <a:avLst>
                                          <a:gd name="adj" fmla="val 14462"/>
                                        </a:avLst>
                                      </a:prstGeom>
                                      <a:solidFill>
                                        <a:srgbClr val="ECC5FF"/>
                                      </a:solidFill>
                                      <a:ln>
                                        <a:noFill/>
                                      </a:ln>
                                      <a:scene3d>
                                        <a:camera prst="orthographicFront"/>
                                        <a:lightRig rig="threePt" dir="t"/>
                                      </a:scene3d>
                                      <a:sp3d>
                                        <a:bevelT w="165100" prst="coolSlant"/>
                                      </a:sp3d>
                                    </p:spPr>
                                    <p:style>
                                      <a:lnRef idx="2">
                                        <a:schemeClr val="accent1">
                                          <a:shade val="50000"/>
                                        </a:schemeClr>
                                      </a:lnRef>
                                      <a:fillRef idx="1">
                                        <a:schemeClr val="accent1"/>
                                      </a:fillRef>
                                      <a:effectRef idx="0">
                                        <a:schemeClr val="accent1"/>
                                      </a:effectRef>
                                      <a:fontRef idx="minor">
                                        <a:schemeClr val="lt1"/>
                                      </a:fontRef>
                                    </p:style>
                                    <p:txBody>
                                      <a:bodyPr lIns="0" tIns="72000" rIns="0" bIns="108000" rtlCol="0" anchor="ctr" anchorCtr="0"/>
                                      <a:lstStyle/>
                                      <a:p>
                                        <a:pPr algn="ctr"/>
                                        <a:r>
                                          <a:rPr lang="fr-FR" sz="1400" b="1" dirty="0" err="1">
                                            <a:solidFill>
                                              <a:schemeClr val="tx1"/>
                                            </a:solidFill>
                                            <a:latin typeface="Myriad Pro" pitchFamily="34" charset="0"/>
                                            <a:cs typeface="Times" charset="0"/>
                                          </a:rPr>
                                          <a:t>MASTERs</a:t>
                                        </a:r>
                                        <a:endParaRPr lang="fr-FR" sz="1400" b="1" dirty="0">
                                          <a:solidFill>
                                            <a:schemeClr val="tx1"/>
                                          </a:solidFill>
                                          <a:latin typeface="Myriad Pro" pitchFamily="34" charset="0"/>
                                          <a:cs typeface="Times" charset="0"/>
                                        </a:endParaRPr>
                                      </a:p>
                                      <a:p>
                                        <a:pPr algn="ctr"/>
                                        <a:r>
                                          <a:rPr lang="fr-FR" sz="1200" b="1" dirty="0">
                                            <a:solidFill>
                                              <a:schemeClr val="tx1"/>
                                            </a:solidFill>
                                            <a:latin typeface="Myriad Pro" pitchFamily="34" charset="0"/>
                                            <a:cs typeface="Times" charset="0"/>
                                          </a:rPr>
                                          <a:t>Biologie, </a:t>
                                        </a:r>
                                      </a:p>
                                      <a:p>
                                        <a:pPr algn="ctr"/>
                                        <a:r>
                                          <a:rPr lang="fr-FR" sz="1200" b="1" dirty="0" err="1">
                                            <a:solidFill>
                                              <a:schemeClr val="tx1"/>
                                            </a:solidFill>
                                            <a:latin typeface="Myriad Pro" pitchFamily="34" charset="0"/>
                                            <a:cs typeface="Times" charset="0"/>
                                          </a:rPr>
                                          <a:t>Agrosciences</a:t>
                                        </a:r>
                                        <a:endParaRPr lang="fr-FR" sz="1200" b="1" dirty="0">
                                          <a:solidFill>
                                            <a:schemeClr val="tx1"/>
                                          </a:solidFill>
                                          <a:latin typeface="Myriad Pro" pitchFamily="34" charset="0"/>
                                          <a:cs typeface="Times" charset="0"/>
                                        </a:endParaRPr>
                                      </a:p>
                                    </p:txBody>
                                  </p:sp>
                                  <p:sp>
                                    <p:nvSpPr>
                                      <p:cNvPr id="109" name="Rectangle à coins arrondis 108"/>
                                      <p:cNvSpPr/>
                                      <p:nvPr/>
                                    </p:nvSpPr>
                                    <p:spPr>
                                      <a:xfrm>
                                        <a:off x="4507382" y="6814778"/>
                                        <a:ext cx="1800000" cy="1008000"/>
                                      </a:xfrm>
                                      <a:prstGeom prst="roundRect">
                                        <a:avLst>
                                          <a:gd name="adj" fmla="val 14462"/>
                                        </a:avLst>
                                      </a:prstGeom>
                                      <a:solidFill>
                                        <a:srgbClr val="ECC5FF"/>
                                      </a:solidFill>
                                      <a:ln>
                                        <a:noFill/>
                                      </a:ln>
                                      <a:scene3d>
                                        <a:camera prst="orthographicFront"/>
                                        <a:lightRig rig="threePt" dir="t"/>
                                      </a:scene3d>
                                      <a:sp3d>
                                        <a:bevelT w="165100" prst="coolSlant"/>
                                      </a:sp3d>
                                    </p:spPr>
                                    <p:style>
                                      <a:lnRef idx="2">
                                        <a:schemeClr val="accent1">
                                          <a:shade val="50000"/>
                                        </a:schemeClr>
                                      </a:lnRef>
                                      <a:fillRef idx="1">
                                        <a:schemeClr val="accent1"/>
                                      </a:fillRef>
                                      <a:effectRef idx="0">
                                        <a:schemeClr val="accent1"/>
                                      </a:effectRef>
                                      <a:fontRef idx="minor">
                                        <a:schemeClr val="lt1"/>
                                      </a:fontRef>
                                    </p:style>
                                    <p:txBody>
                                      <a:bodyPr lIns="0" tIns="72000" rIns="0" bIns="108000" rtlCol="0" anchor="ctr" anchorCtr="0"/>
                                      <a:lstStyle/>
                                      <a:p>
                                        <a:pPr algn="ctr"/>
                                        <a:r>
                                          <a:rPr lang="fr-FR" sz="1400" b="1" dirty="0" err="1">
                                            <a:solidFill>
                                              <a:schemeClr val="tx1"/>
                                            </a:solidFill>
                                            <a:latin typeface="Myriad Pro" pitchFamily="34" charset="0"/>
                                            <a:cs typeface="Times" charset="0"/>
                                          </a:rPr>
                                          <a:t>MASTERs</a:t>
                                        </a:r>
                                        <a:endParaRPr lang="fr-FR" sz="1400" b="1" dirty="0">
                                          <a:solidFill>
                                            <a:schemeClr val="tx1"/>
                                          </a:solidFill>
                                          <a:latin typeface="Myriad Pro" pitchFamily="34" charset="0"/>
                                          <a:cs typeface="Times" charset="0"/>
                                        </a:endParaRPr>
                                      </a:p>
                                      <a:p>
                                        <a:pPr algn="ctr"/>
                                        <a:r>
                                          <a:rPr lang="fr-FR" sz="1200" b="1" dirty="0">
                                            <a:solidFill>
                                              <a:schemeClr val="tx1"/>
                                            </a:solidFill>
                                            <a:latin typeface="Myriad Pro" pitchFamily="34" charset="0"/>
                                            <a:cs typeface="Times" charset="0"/>
                                          </a:rPr>
                                          <a:t>Biologie-Santé</a:t>
                                        </a:r>
                                      </a:p>
                                    </p:txBody>
                                  </p:sp>
                                  <p:sp>
                                    <p:nvSpPr>
                                      <p:cNvPr id="110" name="Rectangle à coins arrondis 109"/>
                                      <p:cNvSpPr/>
                                      <p:nvPr/>
                                    </p:nvSpPr>
                                    <p:spPr>
                                      <a:xfrm>
                                        <a:off x="10250355" y="6814778"/>
                                        <a:ext cx="1800000" cy="1008000"/>
                                      </a:xfrm>
                                      <a:prstGeom prst="roundRect">
                                        <a:avLst>
                                          <a:gd name="adj" fmla="val 14462"/>
                                        </a:avLst>
                                      </a:prstGeom>
                                      <a:solidFill>
                                        <a:srgbClr val="ECC5FF"/>
                                      </a:solidFill>
                                      <a:ln>
                                        <a:noFill/>
                                      </a:ln>
                                      <a:scene3d>
                                        <a:camera prst="orthographicFront"/>
                                        <a:lightRig rig="threePt" dir="t"/>
                                      </a:scene3d>
                                      <a:sp3d>
                                        <a:bevelT w="165100" prst="coolSlant"/>
                                      </a:sp3d>
                                    </p:spPr>
                                    <p:style>
                                      <a:lnRef idx="2">
                                        <a:schemeClr val="accent1">
                                          <a:shade val="50000"/>
                                        </a:schemeClr>
                                      </a:lnRef>
                                      <a:fillRef idx="1">
                                        <a:schemeClr val="accent1"/>
                                      </a:fillRef>
                                      <a:effectRef idx="0">
                                        <a:schemeClr val="accent1"/>
                                      </a:effectRef>
                                      <a:fontRef idx="minor">
                                        <a:schemeClr val="lt1"/>
                                      </a:fontRef>
                                    </p:style>
                                    <p:txBody>
                                      <a:bodyPr lIns="0" tIns="72000" rIns="0" bIns="108000" rtlCol="0" anchor="ctr"/>
                                      <a:lstStyle/>
                                      <a:p>
                                        <a:pPr algn="ctr"/>
                                        <a:r>
                                          <a:rPr lang="fr-FR" sz="1400" b="1" dirty="0" err="1">
                                            <a:solidFill>
                                              <a:schemeClr val="tx1"/>
                                            </a:solidFill>
                                            <a:latin typeface="Myriad Pro" pitchFamily="34" charset="0"/>
                                            <a:cs typeface="Times" charset="0"/>
                                          </a:rPr>
                                          <a:t>MASTERs</a:t>
                                        </a:r>
                                        <a:endParaRPr lang="fr-FR" sz="1400" b="1" dirty="0">
                                          <a:solidFill>
                                            <a:schemeClr val="tx1"/>
                                          </a:solidFill>
                                          <a:latin typeface="Myriad Pro" pitchFamily="34" charset="0"/>
                                          <a:cs typeface="Times" charset="0"/>
                                        </a:endParaRPr>
                                      </a:p>
                                      <a:p>
                                        <a:pPr algn="ctr"/>
                                        <a:r>
                                          <a:rPr lang="fr-FR" sz="1200" b="1" dirty="0">
                                            <a:solidFill>
                                              <a:schemeClr val="tx1"/>
                                            </a:solidFill>
                                            <a:latin typeface="Myriad Pro" pitchFamily="34" charset="0"/>
                                            <a:cs typeface="Times" charset="0"/>
                                          </a:rPr>
                                          <a:t>Sciences de la Terre et des Planètes, Environnement </a:t>
                                        </a:r>
                                      </a:p>
                                    </p:txBody>
                                  </p:sp>
                                  <p:sp>
                                    <p:nvSpPr>
                                      <p:cNvPr id="111" name="Rectangle à coins arrondis 110"/>
                                      <p:cNvSpPr/>
                                      <p:nvPr/>
                                    </p:nvSpPr>
                                    <p:spPr>
                                      <a:xfrm>
                                        <a:off x="2593057" y="6814778"/>
                                        <a:ext cx="1800000" cy="1008000"/>
                                      </a:xfrm>
                                      <a:prstGeom prst="roundRect">
                                        <a:avLst>
                                          <a:gd name="adj" fmla="val 14462"/>
                                        </a:avLst>
                                      </a:prstGeom>
                                      <a:solidFill>
                                        <a:srgbClr val="ECC5FF"/>
                                      </a:solidFill>
                                      <a:ln>
                                        <a:noFill/>
                                      </a:ln>
                                      <a:scene3d>
                                        <a:camera prst="orthographicFront"/>
                                        <a:lightRig rig="threePt" dir="t"/>
                                      </a:scene3d>
                                      <a:sp3d>
                                        <a:bevelT w="165100" prst="coolSlant"/>
                                      </a:sp3d>
                                    </p:spPr>
                                    <p:style>
                                      <a:lnRef idx="2">
                                        <a:schemeClr val="accent1">
                                          <a:shade val="50000"/>
                                        </a:schemeClr>
                                      </a:lnRef>
                                      <a:fillRef idx="1">
                                        <a:schemeClr val="accent1"/>
                                      </a:fillRef>
                                      <a:effectRef idx="0">
                                        <a:schemeClr val="accent1"/>
                                      </a:effectRef>
                                      <a:fontRef idx="minor">
                                        <a:schemeClr val="lt1"/>
                                      </a:fontRef>
                                    </p:style>
                                    <p:txBody>
                                      <a:bodyPr lIns="0" tIns="72000" rIns="0" bIns="108000" rtlCol="0" anchor="ctr"/>
                                      <a:lstStyle/>
                                      <a:p>
                                        <a:pPr algn="ctr"/>
                                        <a:r>
                                          <a:rPr lang="fr-FR" sz="1400" b="1" dirty="0">
                                            <a:solidFill>
                                              <a:schemeClr val="tx1"/>
                                            </a:solidFill>
                                            <a:latin typeface="Myriad Pro" pitchFamily="34" charset="0"/>
                                            <a:cs typeface="Times" charset="0"/>
                                          </a:rPr>
                                          <a:t>MASTER</a:t>
                                        </a:r>
                                      </a:p>
                                      <a:p>
                                        <a:pPr algn="ctr"/>
                                        <a:r>
                                          <a:rPr lang="fr-FR" sz="1200" b="1" dirty="0">
                                            <a:solidFill>
                                              <a:schemeClr val="tx1"/>
                                            </a:solidFill>
                                            <a:latin typeface="Myriad Pro" pitchFamily="34" charset="0"/>
                                            <a:cs typeface="Times" charset="0"/>
                                          </a:rPr>
                                          <a:t>Métiers de l’Enseignement, de l’Education et de la Formation</a:t>
                                        </a:r>
                                      </a:p>
                                    </p:txBody>
                                  </p:sp>
                                  <p:sp>
                                    <p:nvSpPr>
                                      <p:cNvPr id="112" name="Rectangle à coins arrondis 111"/>
                                      <p:cNvSpPr/>
                                      <p:nvPr/>
                                    </p:nvSpPr>
                                    <p:spPr>
                                      <a:xfrm>
                                        <a:off x="8336030" y="6814778"/>
                                        <a:ext cx="1800000" cy="1008000"/>
                                      </a:xfrm>
                                      <a:prstGeom prst="roundRect">
                                        <a:avLst>
                                          <a:gd name="adj" fmla="val 14462"/>
                                        </a:avLst>
                                      </a:prstGeom>
                                      <a:solidFill>
                                        <a:srgbClr val="ECC5FF"/>
                                      </a:solidFill>
                                      <a:ln>
                                        <a:noFill/>
                                      </a:ln>
                                      <a:scene3d>
                                        <a:camera prst="orthographicFront"/>
                                        <a:lightRig rig="threePt" dir="t"/>
                                      </a:scene3d>
                                      <a:sp3d>
                                        <a:bevelT w="165100" prst="coolSlant"/>
                                      </a:sp3d>
                                    </p:spPr>
                                    <p:style>
                                      <a:lnRef idx="2">
                                        <a:schemeClr val="accent1">
                                          <a:shade val="50000"/>
                                        </a:schemeClr>
                                      </a:lnRef>
                                      <a:fillRef idx="1">
                                        <a:schemeClr val="accent1"/>
                                      </a:fillRef>
                                      <a:effectRef idx="0">
                                        <a:schemeClr val="accent1"/>
                                      </a:effectRef>
                                      <a:fontRef idx="minor">
                                        <a:schemeClr val="lt1"/>
                                      </a:fontRef>
                                    </p:style>
                                    <p:txBody>
                                      <a:bodyPr lIns="0" tIns="72000" rIns="0" bIns="108000" rtlCol="0" anchor="ctr"/>
                                      <a:lstStyle/>
                                      <a:p>
                                        <a:pPr algn="ctr"/>
                                        <a:r>
                                          <a:rPr lang="fr-FR" sz="1400" b="1" dirty="0" err="1">
                                            <a:solidFill>
                                              <a:schemeClr val="tx1"/>
                                            </a:solidFill>
                                            <a:latin typeface="Myriad Pro" pitchFamily="34" charset="0"/>
                                            <a:cs typeface="Times" charset="0"/>
                                          </a:rPr>
                                          <a:t>MASTERs</a:t>
                                        </a:r>
                                        <a:endParaRPr lang="fr-FR" sz="1400" b="1" dirty="0">
                                          <a:solidFill>
                                            <a:schemeClr val="tx1"/>
                                          </a:solidFill>
                                          <a:latin typeface="Myriad Pro" pitchFamily="34" charset="0"/>
                                          <a:cs typeface="Times" charset="0"/>
                                        </a:endParaRPr>
                                      </a:p>
                                      <a:p>
                                        <a:pPr algn="ctr"/>
                                        <a:r>
                                          <a:rPr lang="fr-FR" sz="1200" b="1" dirty="0">
                                            <a:solidFill>
                                              <a:schemeClr val="tx1"/>
                                            </a:solidFill>
                                            <a:latin typeface="Myriad Pro" pitchFamily="34" charset="0"/>
                                            <a:cs typeface="Times" charset="0"/>
                                          </a:rPr>
                                          <a:t>Biodiversité, Ecologie et Evolution</a:t>
                                        </a:r>
                                      </a:p>
                                    </p:txBody>
                                  </p:sp>
                                </p:grpSp>
                              </p:grpSp>
                              <p:sp>
                                <p:nvSpPr>
                                  <p:cNvPr id="127" name="Rectangle à coins arrondis 126"/>
                                  <p:cNvSpPr/>
                                  <p:nvPr/>
                                </p:nvSpPr>
                                <p:spPr>
                                  <a:xfrm>
                                    <a:off x="12457120" y="2347217"/>
                                    <a:ext cx="1728000" cy="760244"/>
                                  </a:xfrm>
                                  <a:prstGeom prst="roundRect">
                                    <a:avLst>
                                      <a:gd name="adj" fmla="val 14462"/>
                                    </a:avLst>
                                  </a:prstGeom>
                                  <a:solidFill>
                                    <a:srgbClr val="99CCFF">
                                      <a:alpha val="52000"/>
                                    </a:srgbClr>
                                  </a:solidFill>
                                  <a:ln>
                                    <a:noFill/>
                                  </a:ln>
                                  <a:scene3d>
                                    <a:camera prst="orthographicFront"/>
                                    <a:lightRig rig="threePt" dir="t"/>
                                  </a:scene3d>
                                  <a:sp3d>
                                    <a:bevelT w="165100" prst="coolSlant"/>
                                  </a:sp3d>
                                </p:spPr>
                                <p:style>
                                  <a:lnRef idx="2">
                                    <a:schemeClr val="accent1">
                                      <a:shade val="50000"/>
                                    </a:schemeClr>
                                  </a:lnRef>
                                  <a:fillRef idx="1">
                                    <a:schemeClr val="accent1"/>
                                  </a:fillRef>
                                  <a:effectRef idx="0">
                                    <a:schemeClr val="accent1"/>
                                  </a:effectRef>
                                  <a:fontRef idx="minor">
                                    <a:schemeClr val="lt1"/>
                                  </a:fontRef>
                                </p:style>
                                <p:txBody>
                                  <a:bodyPr rtlCol="0" anchor="ctr"/>
                                  <a:lstStyle/>
                                  <a:p>
                                    <a:pPr algn="ctr"/>
                                    <a:r>
                                      <a:rPr lang="fr-FR" sz="1400" b="1" dirty="0">
                                        <a:solidFill>
                                          <a:schemeClr val="tx1">
                                            <a:lumMod val="65000"/>
                                            <a:lumOff val="35000"/>
                                          </a:schemeClr>
                                        </a:solidFill>
                                        <a:latin typeface="Myriad Pro" pitchFamily="34" charset="0"/>
                                        <a:cs typeface="Times" charset="0"/>
                                      </a:rPr>
                                      <a:t>DFGM2,</a:t>
                                    </a:r>
                                  </a:p>
                                  <a:p>
                                    <a:pPr algn="ctr"/>
                                    <a:r>
                                      <a:rPr lang="fr-FR" sz="1400" b="1" dirty="0">
                                        <a:solidFill>
                                          <a:schemeClr val="tx1">
                                            <a:lumMod val="65000"/>
                                            <a:lumOff val="35000"/>
                                          </a:schemeClr>
                                        </a:solidFill>
                                        <a:latin typeface="Myriad Pro" pitchFamily="34" charset="0"/>
                                        <a:cs typeface="Times" charset="0"/>
                                      </a:rPr>
                                      <a:t>Métiers de la rééducation</a:t>
                                    </a:r>
                                  </a:p>
                                </p:txBody>
                              </p:sp>
                              <p:sp>
                                <p:nvSpPr>
                                  <p:cNvPr id="128" name="AutoShape 118"/>
                                  <p:cNvSpPr>
                                    <a:spLocks noChangeArrowheads="1"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12176123" y="2547964"/>
                                    <a:ext cx="282030" cy="400050"/>
                                  </a:xfrm>
                                  <a:prstGeom prst="rightArrow">
                                    <a:avLst>
                                      <a:gd name="adj1" fmla="val 52619"/>
                                      <a:gd name="adj2" fmla="val 100000"/>
                                    </a:avLst>
                                  </a:prstGeom>
                                  <a:solidFill>
                                    <a:srgbClr val="FF66CC"/>
                                  </a:solidFill>
                                  <a:ln w="9525">
                                    <a:noFill/>
                                    <a:miter lim="800000"/>
                                    <a:headEnd/>
                                    <a:tailEnd/>
                                  </a:ln>
                                </p:spPr>
                                <p:txBody>
                                  <a:bodyPr wrap="none" anchor="ctr"/>
                                  <a:lstStyle/>
                                  <a:p>
                                    <a:endParaRPr lang="fr-FR" b="1">
                                      <a:latin typeface="Myriad Pro" pitchFamily="34" charset="0"/>
                                    </a:endParaRPr>
                                  </a:p>
                                </p:txBody>
                              </p:sp>
                              <p:cxnSp>
                                <p:nvCxnSpPr>
                                  <p:cNvPr id="19" name="Connecteur en angle 18"/>
                                  <p:cNvCxnSpPr>
                                    <a:cxnSpLocks/>
                                    <a:stCxn id="136" idx="3"/>
                                    <a:endCxn id="128" idx="1"/>
                                  </p:cNvCxnSpPr>
                                  <p:nvPr/>
                                </p:nvCxnSpPr>
                                <p:spPr>
                                  <a:xfrm>
                                    <a:off x="12050355" y="1934400"/>
                                    <a:ext cx="125768" cy="813589"/>
                                  </a:xfrm>
                                  <a:prstGeom prst="bentConnector3">
                                    <a:avLst>
                                      <a:gd name="adj1" fmla="val 50000"/>
                                    </a:avLst>
                                  </a:prstGeom>
                                  <a:ln w="38100">
                                    <a:solidFill>
                                      <a:srgbClr val="FF66CC"/>
                                    </a:solidFill>
                                  </a:ln>
                                </p:spPr>
                                <p:style>
                                  <a:lnRef idx="1">
                                    <a:schemeClr val="accent1"/>
                                  </a:lnRef>
                                  <a:fillRef idx="0">
                                    <a:schemeClr val="accent1"/>
                                  </a:fillRef>
                                  <a:effectRef idx="0">
                                    <a:schemeClr val="accent1"/>
                                  </a:effectRef>
                                  <a:fontRef idx="minor">
                                    <a:schemeClr val="tx1"/>
                                  </a:fontRef>
                                </p:style>
                              </p:cxnSp>
                              <p:cxnSp>
                                <p:nvCxnSpPr>
                                  <p:cNvPr id="22" name="Connecteur en angle 21"/>
                                  <p:cNvCxnSpPr>
                                    <a:cxnSpLocks/>
                                    <a:stCxn id="149" idx="3"/>
                                    <a:endCxn id="128" idx="1"/>
                                  </p:cNvCxnSpPr>
                                  <p:nvPr/>
                                </p:nvCxnSpPr>
                                <p:spPr>
                                  <a:xfrm flipV="1">
                                    <a:off x="12050355" y="2747989"/>
                                    <a:ext cx="125768" cy="704588"/>
                                  </a:xfrm>
                                  <a:prstGeom prst="bentConnector3">
                                    <a:avLst>
                                      <a:gd name="adj1" fmla="val 50000"/>
                                    </a:avLst>
                                  </a:prstGeom>
                                  <a:ln w="38100">
                                    <a:solidFill>
                                      <a:srgbClr val="FF66CC"/>
                                    </a:solidFill>
                                  </a:ln>
                                </p:spPr>
                                <p:style>
                                  <a:lnRef idx="1">
                                    <a:schemeClr val="accent1"/>
                                  </a:lnRef>
                                  <a:fillRef idx="0">
                                    <a:schemeClr val="accent1"/>
                                  </a:fillRef>
                                  <a:effectRef idx="0">
                                    <a:schemeClr val="accent1"/>
                                  </a:effectRef>
                                  <a:fontRef idx="minor">
                                    <a:schemeClr val="tx1"/>
                                  </a:fontRef>
                                </p:style>
                              </p:cxnSp>
                              <p:pic>
                                <p:nvPicPr>
                                  <p:cNvPr id="10" name="Image 9"/>
                                  <p:cNvPicPr>
                                    <a:picLocks noChangeAspect="1"/>
                                  </p:cNvPicPr>
                                  <p:nvPr/>
                                </p:nvPicPr>
                                <p:blipFill>
                                  <a:blip r:embed="rId3"/>
                                  <a:stretch>
                                    <a:fillRect/>
                                  </a:stretch>
                                </p:blipFill>
                                <p:spPr>
                                  <a:xfrm>
                                    <a:off x="2805922" y="8915179"/>
                                    <a:ext cx="2148536" cy="1064157"/>
                                  </a:xfrm>
                                  <a:prstGeom prst="rect">
                                    <a:avLst/>
                                  </a:prstGeom>
                                </p:spPr>
                              </p:pic>
                              <p:pic>
                                <p:nvPicPr>
                                  <p:cNvPr id="141" name="Image 140"/>
                                  <p:cNvPicPr>
                                    <a:picLocks noChangeAspect="1"/>
                                  </p:cNvPicPr>
                                  <p:nvPr/>
                                </p:nvPicPr>
                                <p:blipFill rotWithShape="1">
                                  <a:blip r:embed="rId3"/>
                                  <a:srcRect r="63492" b="24617"/>
                                  <a:stretch/>
                                </p:blipFill>
                                <p:spPr>
                                  <a:xfrm>
                                    <a:off x="4321249" y="7530834"/>
                                    <a:ext cx="462751" cy="473261"/>
                                  </a:xfrm>
                                  <a:prstGeom prst="rect">
                                    <a:avLst/>
                                  </a:prstGeom>
                                </p:spPr>
                              </p:pic>
                              <p:pic>
                                <p:nvPicPr>
                                  <p:cNvPr id="144" name="Image 143"/>
                                  <p:cNvPicPr>
                                    <a:picLocks noChangeAspect="1"/>
                                  </p:cNvPicPr>
                                  <p:nvPr/>
                                </p:nvPicPr>
                                <p:blipFill rotWithShape="1">
                                  <a:blip r:embed="rId3"/>
                                  <a:srcRect r="63492" b="24617"/>
                                  <a:stretch/>
                                </p:blipFill>
                                <p:spPr>
                                  <a:xfrm>
                                    <a:off x="6244287" y="7530834"/>
                                    <a:ext cx="462751" cy="473261"/>
                                  </a:xfrm>
                                  <a:prstGeom prst="rect">
                                    <a:avLst/>
                                  </a:prstGeom>
                                </p:spPr>
                              </p:pic>
                              <p:pic>
                                <p:nvPicPr>
                                  <p:cNvPr id="145" name="Image 144"/>
                                  <p:cNvPicPr>
                                    <a:picLocks noChangeAspect="1"/>
                                  </p:cNvPicPr>
                                  <p:nvPr/>
                                </p:nvPicPr>
                                <p:blipFill rotWithShape="1">
                                  <a:blip r:embed="rId3"/>
                                  <a:srcRect r="63492" b="24617"/>
                                  <a:stretch/>
                                </p:blipFill>
                                <p:spPr>
                                  <a:xfrm>
                                    <a:off x="6985545" y="5107744"/>
                                    <a:ext cx="462751" cy="473261"/>
                                  </a:xfrm>
                                  <a:prstGeom prst="rect">
                                    <a:avLst/>
                                  </a:prstGeom>
                                </p:spPr>
                              </p:pic>
                            </p:grpSp>
                            <p:sp>
                              <p:nvSpPr>
                                <p:cNvPr id="129" name="Rectangle à coins arrondis 91">
                                  <a:extLst>
                                    <a:ext uri="{FF2B5EF4-FFF2-40B4-BE49-F238E27FC236}">
                                      <a16:creationId xmlns:a16="http://schemas.microsoft.com/office/drawing/2014/main" id="{AD461128-71D6-4508-965F-855D767B5576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6984876" y="2706683"/>
                                  <a:ext cx="1224000" cy="936000"/>
                                </a:xfrm>
                                <a:prstGeom prst="roundRect">
                                  <a:avLst>
                                    <a:gd name="adj" fmla="val 14462"/>
                                  </a:avLst>
                                </a:prstGeom>
                                <a:solidFill>
                                  <a:srgbClr val="99CCFF"/>
                                </a:solidFill>
                                <a:ln>
                                  <a:noFill/>
                                </a:ln>
                                <a:scene3d>
                                  <a:camera prst="orthographicFront"/>
                                  <a:lightRig rig="threePt" dir="t"/>
                                </a:scene3d>
                                <a:sp3d>
                                  <a:bevelT w="165100" prst="coolSlant"/>
                                </a:sp3d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lIns="36000" rIns="36000" rtlCol="0" anchor="ctr"/>
                                <a:lstStyle/>
                                <a:p>
                                  <a:pPr algn="ctr"/>
                                  <a:r>
                                    <a:rPr lang="fr-FR" sz="1300" b="1" dirty="0">
                                      <a:solidFill>
                                        <a:schemeClr val="tx1"/>
                                      </a:solidFill>
                                      <a:latin typeface="Myriad Pro" pitchFamily="34" charset="0"/>
                                      <a:cs typeface="Times" charset="0"/>
                                    </a:rPr>
                                    <a:t>SVT</a:t>
                                  </a:r>
                                </a:p>
                                <a:p>
                                  <a:pPr algn="ctr"/>
                                  <a:r>
                                    <a:rPr lang="fr-FR" sz="1300" b="1" dirty="0">
                                      <a:solidFill>
                                        <a:schemeClr val="tx1"/>
                                      </a:solidFill>
                                      <a:latin typeface="Myriad Pro" pitchFamily="34" charset="0"/>
                                      <a:cs typeface="Times" charset="0"/>
                                    </a:rPr>
                                    <a:t>Métiers de </a:t>
                                  </a:r>
                                  <a:r>
                                    <a:rPr lang="fr-FR" sz="1150" b="1" dirty="0">
                                      <a:solidFill>
                                        <a:schemeClr val="tx1"/>
                                      </a:solidFill>
                                      <a:latin typeface="Myriad Pro" pitchFamily="34" charset="0"/>
                                      <a:cs typeface="Times" charset="0"/>
                                    </a:rPr>
                                    <a:t>l’Enseignement</a:t>
                                  </a:r>
                                </a:p>
                                <a:p>
                                  <a:pPr algn="ctr"/>
                                  <a:r>
                                    <a:rPr lang="fr-FR" sz="1200" b="1" dirty="0">
                                      <a:solidFill>
                                        <a:schemeClr val="tx1"/>
                                      </a:solidFill>
                                      <a:latin typeface="Myriad Pro" pitchFamily="34" charset="0"/>
                                      <a:cs typeface="Times" charset="0"/>
                                    </a:rPr>
                                    <a:t>SVT-ME</a:t>
                                  </a:r>
                                </a:p>
                              </p:txBody>
                            </p:sp>
                          </p:grpSp>
                          <p:sp>
                            <p:nvSpPr>
                              <p:cNvPr id="135" name="Rectangle à coins arrondis 130">
                                <a:extLst>
                                  <a:ext uri="{FF2B5EF4-FFF2-40B4-BE49-F238E27FC236}">
                                    <a16:creationId xmlns:a16="http://schemas.microsoft.com/office/drawing/2014/main" id="{0EEC6707-9722-4955-A3AF-224BF8FD85E2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2664396" y="808078"/>
                                <a:ext cx="6137218" cy="648000"/>
                              </a:xfrm>
                              <a:prstGeom prst="roundRect">
                                <a:avLst>
                                  <a:gd name="adj" fmla="val 17252"/>
                                </a:avLst>
                              </a:prstGeom>
                              <a:solidFill>
                                <a:srgbClr val="53A5FF"/>
                              </a:solidFill>
                              <a:ln>
                                <a:noFill/>
                              </a:ln>
                              <a:scene3d>
                                <a:camera prst="orthographicFront"/>
                                <a:lightRig rig="threePt" dir="t"/>
                              </a:scene3d>
                              <a:sp3d>
                                <a:bevelT w="152400" h="50800" prst="softRound"/>
                              </a:sp3d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tIns="18000" rtlCol="0" anchor="t" anchorCtr="0"/>
                              <a:lstStyle/>
                              <a:p>
                                <a:pPr algn="ctr"/>
                                <a:r>
                                  <a:rPr lang="fr-FR" sz="2000" b="1" i="1" dirty="0">
                                    <a:solidFill>
                                      <a:schemeClr val="tx1"/>
                                    </a:solidFill>
                                    <a:latin typeface="Myriad Pro" pitchFamily="34" charset="0"/>
                                  </a:rPr>
                                  <a:t>Sciences de la Vie, Terre, Environnement </a:t>
                                </a:r>
                              </a:p>
                              <a:p>
                                <a:pPr algn="ctr"/>
                                <a:r>
                                  <a:rPr lang="fr-FR" sz="1600" dirty="0">
                                    <a:solidFill>
                                      <a:schemeClr val="tx1"/>
                                    </a:solidFill>
                                    <a:latin typeface="Myriad Pro" pitchFamily="34" charset="0"/>
                                  </a:rPr>
                                  <a:t>Semestre 1 : Tronc commun</a:t>
                                </a:r>
                              </a:p>
                            </p:txBody>
                          </p:sp>
                        </p:grpSp>
                        <p:sp>
                          <p:nvSpPr>
                            <p:cNvPr id="136" name="Rectangle à coins arrondis 76">
                              <a:extLst>
                                <a:ext uri="{FF2B5EF4-FFF2-40B4-BE49-F238E27FC236}">
                                  <a16:creationId xmlns:a16="http://schemas.microsoft.com/office/drawing/2014/main" id="{0BACE049-7971-4EC0-AE6F-B5A9A7C16E5C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1296541" y="808078"/>
                              <a:ext cx="825153" cy="1388548"/>
                            </a:xfrm>
                            <a:prstGeom prst="roundRect">
                              <a:avLst>
                                <a:gd name="adj" fmla="val 17252"/>
                              </a:avLst>
                            </a:prstGeom>
                            <a:solidFill>
                              <a:srgbClr val="53A5FF"/>
                            </a:solidFill>
                            <a:ln>
                              <a:noFill/>
                            </a:ln>
                            <a:scene3d>
                              <a:camera prst="orthographicFront"/>
                              <a:lightRig rig="threePt" dir="t"/>
                            </a:scene3d>
                            <a:sp3d>
                              <a:bevelT w="152400" h="50800" prst="softRound"/>
                            </a:sp3d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lIns="36000" tIns="18000" rIns="36000" rtlCol="0" anchor="ctr" anchorCtr="0"/>
                            <a:lstStyle/>
                            <a:p>
                              <a:pPr algn="ctr"/>
                              <a:r>
                                <a:rPr lang="fr-FR" sz="1400" b="1" i="1" dirty="0" err="1">
                                  <a:solidFill>
                                    <a:schemeClr val="tx1"/>
                                  </a:solidFill>
                                  <a:latin typeface="Myriad Pro" pitchFamily="34" charset="0"/>
                                </a:rPr>
                                <a:t>Licenceoption</a:t>
                              </a:r>
                              <a:r>
                                <a:rPr lang="fr-FR" sz="1400" b="1" i="1" dirty="0">
                                  <a:solidFill>
                                    <a:schemeClr val="tx1"/>
                                  </a:solidFill>
                                  <a:latin typeface="Myriad Pro" pitchFamily="34" charset="0"/>
                                </a:rPr>
                                <a:t> Accès Santé LAS</a:t>
                              </a:r>
                            </a:p>
                          </p:txBody>
                        </p:sp>
                        <p:sp>
                          <p:nvSpPr>
                            <p:cNvPr id="138" name="Rectangle à coins arrondis 76">
                              <a:extLst>
                                <a:ext uri="{FF2B5EF4-FFF2-40B4-BE49-F238E27FC236}">
                                  <a16:creationId xmlns:a16="http://schemas.microsoft.com/office/drawing/2014/main" id="{553CB0BE-910B-4CE0-8A5F-3F401169BB9C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933547" y="808077"/>
                              <a:ext cx="1292027" cy="1388549"/>
                            </a:xfrm>
                            <a:prstGeom prst="roundRect">
                              <a:avLst>
                                <a:gd name="adj" fmla="val 17252"/>
                              </a:avLst>
                            </a:prstGeom>
                            <a:solidFill>
                              <a:srgbClr val="53A5FF"/>
                            </a:solidFill>
                            <a:ln>
                              <a:noFill/>
                            </a:ln>
                            <a:scene3d>
                              <a:camera prst="orthographicFront"/>
                              <a:lightRig rig="threePt" dir="t"/>
                            </a:scene3d>
                            <a:sp3d>
                              <a:bevelT w="152400" h="50800" prst="softRound"/>
                            </a:sp3d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lIns="36000" tIns="18000" rIns="36000" rtlCol="0" anchor="ctr" anchorCtr="0"/>
                            <a:lstStyle/>
                            <a:p>
                              <a:pPr algn="ctr"/>
                              <a:r>
                                <a:rPr lang="fr-FR" sz="1400" b="1" i="1" dirty="0">
                                  <a:solidFill>
                                    <a:schemeClr val="tx1"/>
                                  </a:solidFill>
                                  <a:latin typeface="Myriad Pro" pitchFamily="34" charset="0"/>
                                </a:rPr>
                                <a:t>Licence option Préparation Concours Licence Agro-Véto </a:t>
                              </a:r>
                            </a:p>
                          </p:txBody>
                        </p:sp>
                        <p:sp>
                          <p:nvSpPr>
                            <p:cNvPr id="139" name="Rectangle à coins arrondis 76">
                              <a:extLst>
                                <a:ext uri="{FF2B5EF4-FFF2-40B4-BE49-F238E27FC236}">
                                  <a16:creationId xmlns:a16="http://schemas.microsoft.com/office/drawing/2014/main" id="{17607386-8214-4CBD-B664-0A0FB5CBF7AE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8872581" y="808078"/>
                              <a:ext cx="992615" cy="1388550"/>
                            </a:xfrm>
                            <a:prstGeom prst="roundRect">
                              <a:avLst>
                                <a:gd name="adj" fmla="val 17252"/>
                              </a:avLst>
                            </a:prstGeom>
                            <a:solidFill>
                              <a:srgbClr val="53A5FF"/>
                            </a:solidFill>
                            <a:ln>
                              <a:noFill/>
                            </a:ln>
                            <a:scene3d>
                              <a:camera prst="orthographicFront"/>
                              <a:lightRig rig="threePt" dir="t"/>
                            </a:scene3d>
                            <a:sp3d>
                              <a:bevelT w="152400" h="50800" prst="softRound"/>
                            </a:sp3d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lIns="36000" tIns="18000" rIns="36000" rtlCol="0" anchor="ctr" anchorCtr="0"/>
                            <a:lstStyle/>
                            <a:p>
                              <a:pPr algn="ctr"/>
                              <a:r>
                                <a:rPr lang="fr-FR" sz="1400" b="1" i="1" dirty="0">
                                  <a:solidFill>
                                    <a:schemeClr val="tx1"/>
                                  </a:solidFill>
                                  <a:latin typeface="Myriad Pro" pitchFamily="34" charset="0"/>
                                </a:rPr>
                                <a:t>Dispositif AGIL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147" name="Rectangle à coins arrondis 76">
                            <a:extLst>
                              <a:ext uri="{FF2B5EF4-FFF2-40B4-BE49-F238E27FC236}">
                                <a16:creationId xmlns:a16="http://schemas.microsoft.com/office/drawing/2014/main" id="{224CC25E-CC8E-498F-B434-E13918B7F507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10927950" y="2340645"/>
                            <a:ext cx="688630" cy="1359768"/>
                          </a:xfrm>
                          <a:prstGeom prst="roundRect">
                            <a:avLst>
                              <a:gd name="adj" fmla="val 17252"/>
                            </a:avLst>
                          </a:prstGeom>
                          <a:solidFill>
                            <a:srgbClr val="53A5FF"/>
                          </a:solidFill>
                          <a:ln>
                            <a:noFill/>
                          </a:ln>
                          <a:scene3d>
                            <a:camera prst="orthographicFront"/>
                            <a:lightRig rig="threePt" dir="t"/>
                          </a:scene3d>
                          <a:sp3d>
                            <a:bevelT w="152400" h="50800" prst="softRound"/>
                          </a:sp3d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lIns="0" tIns="18000" rIns="0" rtlCol="0" anchor="ctr" anchorCtr="0"/>
                          <a:lstStyle/>
                          <a:p>
                            <a:pPr algn="ctr"/>
                            <a:r>
                              <a:rPr lang="fr-FR" sz="1400" b="1" i="1" dirty="0">
                                <a:solidFill>
                                  <a:schemeClr val="tx1"/>
                                </a:solidFill>
                                <a:latin typeface="Myriad Pro" pitchFamily="34" charset="0"/>
                              </a:rPr>
                              <a:t>Prépa. Agro-Véto</a:t>
                            </a:r>
                          </a:p>
                        </p:txBody>
                      </p:sp>
                      <p:sp>
                        <p:nvSpPr>
                          <p:cNvPr id="149" name="Rectangle à coins arrondis 76">
                            <a:extLst>
                              <a:ext uri="{FF2B5EF4-FFF2-40B4-BE49-F238E27FC236}">
                                <a16:creationId xmlns:a16="http://schemas.microsoft.com/office/drawing/2014/main" id="{A9FC8186-D153-45C4-9E77-C75E7E30AE37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11665396" y="2340645"/>
                            <a:ext cx="456298" cy="1359768"/>
                          </a:xfrm>
                          <a:prstGeom prst="roundRect">
                            <a:avLst>
                              <a:gd name="adj" fmla="val 17252"/>
                            </a:avLst>
                          </a:prstGeom>
                          <a:solidFill>
                            <a:srgbClr val="53A5FF"/>
                          </a:solidFill>
                          <a:ln>
                            <a:noFill/>
                          </a:ln>
                          <a:scene3d>
                            <a:camera prst="orthographicFront"/>
                            <a:lightRig rig="threePt" dir="t"/>
                          </a:scene3d>
                          <a:sp3d>
                            <a:bevelT w="152400" h="50800" prst="softRound"/>
                          </a:sp3d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lIns="0" tIns="18000" rIns="0" rtlCol="0" anchor="ctr" anchorCtr="0"/>
                          <a:lstStyle/>
                          <a:p>
                            <a:pPr algn="ctr"/>
                            <a:r>
                              <a:rPr lang="fr-FR" sz="1400" b="1" i="1" dirty="0">
                                <a:solidFill>
                                  <a:schemeClr val="tx1"/>
                                </a:solidFill>
                                <a:latin typeface="Myriad Pro" pitchFamily="34" charset="0"/>
                              </a:rPr>
                              <a:t>LAS</a:t>
                            </a:r>
                          </a:p>
                        </p:txBody>
                      </p:sp>
                    </p:grpSp>
                    <p:sp>
                      <p:nvSpPr>
                        <p:cNvPr id="150" name="Rectangle à coins arrondis 92">
                          <a:extLst>
                            <a:ext uri="{FF2B5EF4-FFF2-40B4-BE49-F238E27FC236}">
                              <a16:creationId xmlns:a16="http://schemas.microsoft.com/office/drawing/2014/main" id="{2FBF57FE-61B9-471C-9F9E-4BE48C499828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9512325" y="2916709"/>
                          <a:ext cx="1332000" cy="540000"/>
                        </a:xfrm>
                        <a:prstGeom prst="roundRect">
                          <a:avLst>
                            <a:gd name="adj" fmla="val 14462"/>
                          </a:avLst>
                        </a:prstGeom>
                        <a:solidFill>
                          <a:srgbClr val="99CCFF"/>
                        </a:solidFill>
                        <a:ln>
                          <a:noFill/>
                        </a:ln>
                        <a:scene3d>
                          <a:camera prst="orthographicFront"/>
                          <a:lightRig rig="threePt" dir="t"/>
                        </a:scene3d>
                        <a:sp3d>
                          <a:bevelT w="165100" prst="coolSlant"/>
                        </a:sp3d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lIns="0" rIns="0" rtlCol="0" anchor="ctr"/>
                        <a:lstStyle/>
                        <a:p>
                          <a:pPr algn="ctr"/>
                          <a:r>
                            <a:rPr lang="fr-FR" sz="1300" b="1" dirty="0">
                              <a:solidFill>
                                <a:schemeClr val="tx1"/>
                              </a:solidFill>
                              <a:latin typeface="Myriad Pro" pitchFamily="34" charset="0"/>
                              <a:cs typeface="Times" charset="0"/>
                            </a:rPr>
                            <a:t>Environnement</a:t>
                          </a:r>
                        </a:p>
                      </p:txBody>
                    </p:sp>
                  </p:grpSp>
                </p:grpSp>
                <p:sp>
                  <p:nvSpPr>
                    <p:cNvPr id="162" name="Rectangle à coins arrondis 76">
                      <a:extLst>
                        <a:ext uri="{FF2B5EF4-FFF2-40B4-BE49-F238E27FC236}">
                          <a16:creationId xmlns:a16="http://schemas.microsoft.com/office/drawing/2014/main" id="{1E1463EB-25FA-4AEA-91A6-807039BDD1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927045" y="3859410"/>
                      <a:ext cx="2668233" cy="1152000"/>
                    </a:xfrm>
                    <a:prstGeom prst="roundRect">
                      <a:avLst>
                        <a:gd name="adj" fmla="val 17252"/>
                      </a:avLst>
                    </a:prstGeom>
                    <a:solidFill>
                      <a:srgbClr val="53A5FF"/>
                    </a:solidFill>
                    <a:ln>
                      <a:noFill/>
                    </a:ln>
                    <a:scene3d>
                      <a:camera prst="orthographicFront"/>
                      <a:lightRig rig="threePt" dir="t"/>
                    </a:scene3d>
                    <a:sp3d>
                      <a:bevelT w="152400" h="50800" prst="softRound"/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lIns="36000" tIns="18000" rIns="36000" rtlCol="0" anchor="t" anchorCtr="0"/>
                    <a:lstStyle/>
                    <a:p>
                      <a:pPr algn="ctr"/>
                      <a:r>
                        <a:rPr lang="fr-FR" sz="1400" b="1" i="1" dirty="0">
                          <a:solidFill>
                            <a:schemeClr val="tx1"/>
                          </a:solidFill>
                          <a:latin typeface="Myriad Pro" pitchFamily="34" charset="0"/>
                        </a:rPr>
                        <a:t>Sciences de la Terre</a:t>
                      </a:r>
                    </a:p>
                    <a:p>
                      <a:pPr algn="ctr"/>
                      <a:r>
                        <a:rPr lang="fr-FR" sz="1200" b="1" i="1" dirty="0">
                          <a:solidFill>
                            <a:schemeClr val="tx1"/>
                          </a:solidFill>
                          <a:latin typeface="Myriad Pro" pitchFamily="34" charset="0"/>
                        </a:rPr>
                        <a:t>2 parcours au choix</a:t>
                      </a:r>
                    </a:p>
                  </p:txBody>
                </p:sp>
                <p:sp>
                  <p:nvSpPr>
                    <p:cNvPr id="166" name="Rectangle à coins arrondis 76">
                      <a:extLst>
                        <a:ext uri="{FF2B5EF4-FFF2-40B4-BE49-F238E27FC236}">
                          <a16:creationId xmlns:a16="http://schemas.microsoft.com/office/drawing/2014/main" id="{6DBFF7AC-2678-446A-9E13-F8788C8AA70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1665396" y="3859410"/>
                      <a:ext cx="456298" cy="1152000"/>
                    </a:xfrm>
                    <a:prstGeom prst="roundRect">
                      <a:avLst>
                        <a:gd name="adj" fmla="val 17252"/>
                      </a:avLst>
                    </a:prstGeom>
                    <a:solidFill>
                      <a:srgbClr val="53A5FF"/>
                    </a:solidFill>
                    <a:ln>
                      <a:noFill/>
                    </a:ln>
                    <a:scene3d>
                      <a:camera prst="orthographicFront"/>
                      <a:lightRig rig="threePt" dir="t"/>
                    </a:scene3d>
                    <a:sp3d>
                      <a:bevelT w="152400" h="50800" prst="softRound"/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lIns="0" tIns="18000" rIns="0" rtlCol="0" anchor="ctr" anchorCtr="0"/>
                    <a:lstStyle/>
                    <a:p>
                      <a:pPr algn="ctr"/>
                      <a:r>
                        <a:rPr lang="fr-FR" sz="1400" b="1" i="1" dirty="0">
                          <a:solidFill>
                            <a:schemeClr val="tx1"/>
                          </a:solidFill>
                          <a:latin typeface="Myriad Pro" pitchFamily="34" charset="0"/>
                        </a:rPr>
                        <a:t>LAS</a:t>
                      </a:r>
                    </a:p>
                  </p:txBody>
                </p:sp>
              </p:grpSp>
            </p:grpSp>
            <p:pic>
              <p:nvPicPr>
                <p:cNvPr id="25" name="Image 24">
                  <a:extLst>
                    <a:ext uri="{FF2B5EF4-FFF2-40B4-BE49-F238E27FC236}">
                      <a16:creationId xmlns:a16="http://schemas.microsoft.com/office/drawing/2014/main" id="{3C9C3C75-E3D2-4080-A9CD-472DAD3F564E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3830826" y="4079206"/>
                  <a:ext cx="639457" cy="720000"/>
                </a:xfrm>
                <a:prstGeom prst="rect">
                  <a:avLst/>
                </a:prstGeom>
              </p:spPr>
            </p:pic>
          </p:grpSp>
          <p:pic>
            <p:nvPicPr>
              <p:cNvPr id="169" name="Image 168">
                <a:extLst>
                  <a:ext uri="{FF2B5EF4-FFF2-40B4-BE49-F238E27FC236}">
                    <a16:creationId xmlns:a16="http://schemas.microsoft.com/office/drawing/2014/main" id="{F2EECB58-793C-4A3F-A887-451DDE0D4B24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/>
              <a:srcRect r="63492" b="24617"/>
              <a:stretch/>
            </p:blipFill>
            <p:spPr>
              <a:xfrm>
                <a:off x="10153228" y="7308967"/>
                <a:ext cx="462751" cy="473261"/>
              </a:xfrm>
              <a:prstGeom prst="rect">
                <a:avLst/>
              </a:prstGeom>
            </p:spPr>
          </p:pic>
        </p:grpSp>
        <p:sp>
          <p:nvSpPr>
            <p:cNvPr id="152" name="Rectangle à coins arrondis 88">
              <a:extLst>
                <a:ext uri="{FF2B5EF4-FFF2-40B4-BE49-F238E27FC236}">
                  <a16:creationId xmlns:a16="http://schemas.microsoft.com/office/drawing/2014/main" id="{89312274-ED6A-4D6D-BBDF-13DF98A57C68}"/>
                </a:ext>
              </a:extLst>
            </p:cNvPr>
            <p:cNvSpPr/>
            <p:nvPr/>
          </p:nvSpPr>
          <p:spPr>
            <a:xfrm>
              <a:off x="2770919" y="4557339"/>
              <a:ext cx="757485" cy="470063"/>
            </a:xfrm>
            <a:prstGeom prst="roundRect">
              <a:avLst>
                <a:gd name="adj" fmla="val 14462"/>
              </a:avLst>
            </a:prstGeom>
            <a:solidFill>
              <a:srgbClr val="99CCFF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fr-FR" sz="1400" b="1" dirty="0">
                  <a:solidFill>
                    <a:schemeClr val="tx1"/>
                  </a:solidFill>
                  <a:latin typeface="Myriad Pro" pitchFamily="34" charset="0"/>
                  <a:cs typeface="Times" charset="0"/>
                </a:rPr>
                <a:t>BBM</a:t>
              </a:r>
            </a:p>
          </p:txBody>
        </p:sp>
        <p:sp>
          <p:nvSpPr>
            <p:cNvPr id="158" name="Rectangle à coins arrondis 89">
              <a:extLst>
                <a:ext uri="{FF2B5EF4-FFF2-40B4-BE49-F238E27FC236}">
                  <a16:creationId xmlns:a16="http://schemas.microsoft.com/office/drawing/2014/main" id="{CBAAB6B8-FFF6-4721-9F36-5A9153DDD5D3}"/>
                </a:ext>
              </a:extLst>
            </p:cNvPr>
            <p:cNvSpPr/>
            <p:nvPr/>
          </p:nvSpPr>
          <p:spPr>
            <a:xfrm>
              <a:off x="4477621" y="4556757"/>
              <a:ext cx="757485" cy="470063"/>
            </a:xfrm>
            <a:prstGeom prst="roundRect">
              <a:avLst>
                <a:gd name="adj" fmla="val 14462"/>
              </a:avLst>
            </a:prstGeom>
            <a:solidFill>
              <a:srgbClr val="99CCFF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>
              <a:noAutofit/>
            </a:bodyPr>
            <a:lstStyle/>
            <a:p>
              <a:pPr algn="ctr"/>
              <a:r>
                <a:rPr lang="fr-FR" sz="1400" b="1" dirty="0">
                  <a:solidFill>
                    <a:schemeClr val="tx1"/>
                  </a:solidFill>
                  <a:latin typeface="Myriad Pro" pitchFamily="34" charset="0"/>
                  <a:cs typeface="Times" charset="0"/>
                </a:rPr>
                <a:t>BCP</a:t>
              </a:r>
            </a:p>
          </p:txBody>
        </p:sp>
        <p:sp>
          <p:nvSpPr>
            <p:cNvPr id="160" name="Rectangle à coins arrondis 90">
              <a:extLst>
                <a:ext uri="{FF2B5EF4-FFF2-40B4-BE49-F238E27FC236}">
                  <a16:creationId xmlns:a16="http://schemas.microsoft.com/office/drawing/2014/main" id="{66C02582-7663-40F1-AE3F-47145CEB49C0}"/>
                </a:ext>
              </a:extLst>
            </p:cNvPr>
            <p:cNvSpPr/>
            <p:nvPr/>
          </p:nvSpPr>
          <p:spPr>
            <a:xfrm>
              <a:off x="3624270" y="4556757"/>
              <a:ext cx="757485" cy="470063"/>
            </a:xfrm>
            <a:prstGeom prst="roundRect">
              <a:avLst>
                <a:gd name="adj" fmla="val 14462"/>
              </a:avLst>
            </a:prstGeom>
            <a:solidFill>
              <a:srgbClr val="99CCFF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fr-FR" sz="1400" b="1" dirty="0">
                  <a:solidFill>
                    <a:schemeClr val="tx1"/>
                  </a:solidFill>
                  <a:latin typeface="Myriad Pro" pitchFamily="34" charset="0"/>
                  <a:cs typeface="Times" charset="0"/>
                </a:rPr>
                <a:t>BEE</a:t>
              </a:r>
            </a:p>
          </p:txBody>
        </p:sp>
        <p:sp>
          <p:nvSpPr>
            <p:cNvPr id="161" name="Rectangle à coins arrondis 91">
              <a:extLst>
                <a:ext uri="{FF2B5EF4-FFF2-40B4-BE49-F238E27FC236}">
                  <a16:creationId xmlns:a16="http://schemas.microsoft.com/office/drawing/2014/main" id="{669E60A3-0B9C-4491-81B3-6CB49CB169DA}"/>
                </a:ext>
              </a:extLst>
            </p:cNvPr>
            <p:cNvSpPr/>
            <p:nvPr/>
          </p:nvSpPr>
          <p:spPr>
            <a:xfrm>
              <a:off x="5330972" y="4557339"/>
              <a:ext cx="757485" cy="470063"/>
            </a:xfrm>
            <a:prstGeom prst="roundRect">
              <a:avLst>
                <a:gd name="adj" fmla="val 14462"/>
              </a:avLst>
            </a:prstGeom>
            <a:solidFill>
              <a:srgbClr val="99CCFF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fr-FR" sz="1400" b="1" dirty="0" err="1">
                  <a:solidFill>
                    <a:schemeClr val="tx1"/>
                  </a:solidFill>
                  <a:latin typeface="Myriad Pro" pitchFamily="34" charset="0"/>
                  <a:cs typeface="Times" charset="0"/>
                </a:rPr>
                <a:t>SVg</a:t>
              </a:r>
              <a:endParaRPr lang="fr-FR" sz="1400" b="1" dirty="0">
                <a:solidFill>
                  <a:schemeClr val="tx1"/>
                </a:solidFill>
                <a:latin typeface="Myriad Pro" pitchFamily="34" charset="0"/>
                <a:cs typeface="Times" charset="0"/>
              </a:endParaRPr>
            </a:p>
          </p:txBody>
        </p:sp>
        <p:sp>
          <p:nvSpPr>
            <p:cNvPr id="164" name="Rectangle à coins arrondis 91">
              <a:extLst>
                <a:ext uri="{FF2B5EF4-FFF2-40B4-BE49-F238E27FC236}">
                  <a16:creationId xmlns:a16="http://schemas.microsoft.com/office/drawing/2014/main" id="{28D6F09B-E263-4528-8A87-66A33DF544B8}"/>
                </a:ext>
              </a:extLst>
            </p:cNvPr>
            <p:cNvSpPr/>
            <p:nvPr/>
          </p:nvSpPr>
          <p:spPr>
            <a:xfrm>
              <a:off x="6190598" y="4556649"/>
              <a:ext cx="895210" cy="470063"/>
            </a:xfrm>
            <a:prstGeom prst="roundRect">
              <a:avLst>
                <a:gd name="adj" fmla="val 14462"/>
              </a:avLst>
            </a:prstGeom>
            <a:solidFill>
              <a:srgbClr val="99CCFF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fr-FR" sz="1400" b="1" dirty="0">
                  <a:solidFill>
                    <a:schemeClr val="tx1"/>
                  </a:solidFill>
                  <a:latin typeface="Myriad Pro" pitchFamily="34" charset="0"/>
                  <a:cs typeface="Times" charset="0"/>
                </a:rPr>
                <a:t>SVT-ME</a:t>
              </a:r>
            </a:p>
          </p:txBody>
        </p:sp>
        <p:sp>
          <p:nvSpPr>
            <p:cNvPr id="167" name="Rectangle à coins arrondis 92">
              <a:extLst>
                <a:ext uri="{FF2B5EF4-FFF2-40B4-BE49-F238E27FC236}">
                  <a16:creationId xmlns:a16="http://schemas.microsoft.com/office/drawing/2014/main" id="{D00B4E3F-D53D-49E5-85B9-977C6AEDD981}"/>
                </a:ext>
              </a:extLst>
            </p:cNvPr>
            <p:cNvSpPr/>
            <p:nvPr/>
          </p:nvSpPr>
          <p:spPr>
            <a:xfrm>
              <a:off x="10148393" y="4596208"/>
              <a:ext cx="1398652" cy="504000"/>
            </a:xfrm>
            <a:prstGeom prst="roundRect">
              <a:avLst>
                <a:gd name="adj" fmla="val 14462"/>
              </a:avLst>
            </a:prstGeom>
            <a:solidFill>
              <a:srgbClr val="99CCFF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fr-FR" sz="1300" b="1" dirty="0">
                  <a:solidFill>
                    <a:schemeClr val="tx1"/>
                  </a:solidFill>
                  <a:latin typeface="Myriad Pro" pitchFamily="34" charset="0"/>
                  <a:cs typeface="Times" charset="0"/>
                </a:rPr>
                <a:t>Environnement</a:t>
              </a:r>
            </a:p>
          </p:txBody>
        </p:sp>
        <p:sp>
          <p:nvSpPr>
            <p:cNvPr id="163" name="Rectangle à coins arrondis 92">
              <a:extLst>
                <a:ext uri="{FF2B5EF4-FFF2-40B4-BE49-F238E27FC236}">
                  <a16:creationId xmlns:a16="http://schemas.microsoft.com/office/drawing/2014/main" id="{E459023A-4268-43EC-8F64-F7E48C7E24B5}"/>
                </a:ext>
              </a:extLst>
            </p:cNvPr>
            <p:cNvSpPr/>
            <p:nvPr/>
          </p:nvSpPr>
          <p:spPr>
            <a:xfrm>
              <a:off x="8982048" y="4596208"/>
              <a:ext cx="1134724" cy="504000"/>
            </a:xfrm>
            <a:prstGeom prst="roundRect">
              <a:avLst>
                <a:gd name="adj" fmla="val 14462"/>
              </a:avLst>
            </a:prstGeom>
            <a:solidFill>
              <a:srgbClr val="99CCFF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fr-FR" sz="1300" b="1" dirty="0">
                  <a:solidFill>
                    <a:schemeClr val="tx1"/>
                  </a:solidFill>
                  <a:latin typeface="Myriad Pro" pitchFamily="34" charset="0"/>
                  <a:cs typeface="Times" charset="0"/>
                </a:rPr>
                <a:t>Géosciences</a:t>
              </a:r>
            </a:p>
          </p:txBody>
        </p:sp>
        <p:pic>
          <p:nvPicPr>
            <p:cNvPr id="28" name="Image 27">
              <a:extLst>
                <a:ext uri="{FF2B5EF4-FFF2-40B4-BE49-F238E27FC236}">
                  <a16:creationId xmlns:a16="http://schemas.microsoft.com/office/drawing/2014/main" id="{2F0DCF51-F9BA-411E-A555-CD895958ACB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830553" y="6531387"/>
              <a:ext cx="639730" cy="720000"/>
            </a:xfrm>
            <a:prstGeom prst="rect">
              <a:avLst/>
            </a:prstGeom>
          </p:spPr>
        </p:pic>
        <p:pic>
          <p:nvPicPr>
            <p:cNvPr id="30" name="Image 29">
              <a:extLst>
                <a:ext uri="{FF2B5EF4-FFF2-40B4-BE49-F238E27FC236}">
                  <a16:creationId xmlns:a16="http://schemas.microsoft.com/office/drawing/2014/main" id="{00FF541F-4723-4FF5-B7BA-6E4B4E289A4D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828387" y="7731799"/>
              <a:ext cx="641896" cy="720000"/>
            </a:xfrm>
            <a:prstGeom prst="rect">
              <a:avLst/>
            </a:prstGeom>
          </p:spPr>
        </p:pic>
        <p:pic>
          <p:nvPicPr>
            <p:cNvPr id="137" name="Image 136"/>
            <p:cNvPicPr>
              <a:picLocks noChangeAspect="1"/>
            </p:cNvPicPr>
            <p:nvPr/>
          </p:nvPicPr>
          <p:blipFill rotWithShape="1">
            <a:blip r:embed="rId3"/>
            <a:srcRect r="63492" b="24617"/>
            <a:stretch/>
          </p:blipFill>
          <p:spPr>
            <a:xfrm>
              <a:off x="8250317" y="7309197"/>
              <a:ext cx="462751" cy="473261"/>
            </a:xfrm>
            <a:prstGeom prst="rect">
              <a:avLst/>
            </a:prstGeom>
          </p:spPr>
        </p:pic>
        <p:pic>
          <p:nvPicPr>
            <p:cNvPr id="153" name="Image 152"/>
            <p:cNvPicPr>
              <a:picLocks noChangeAspect="1"/>
            </p:cNvPicPr>
            <p:nvPr/>
          </p:nvPicPr>
          <p:blipFill rotWithShape="1">
            <a:blip r:embed="rId3"/>
            <a:srcRect r="63492" b="24617"/>
            <a:stretch/>
          </p:blipFill>
          <p:spPr>
            <a:xfrm>
              <a:off x="8250317" y="6085061"/>
              <a:ext cx="462751" cy="47326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058498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e 3">
            <a:extLst>
              <a:ext uri="{FF2B5EF4-FFF2-40B4-BE49-F238E27FC236}">
                <a16:creationId xmlns:a16="http://schemas.microsoft.com/office/drawing/2014/main" id="{F174F5A2-18E7-4217-2CF2-D0CCB614396A}"/>
              </a:ext>
            </a:extLst>
          </p:cNvPr>
          <p:cNvGrpSpPr/>
          <p:nvPr/>
        </p:nvGrpSpPr>
        <p:grpSpPr>
          <a:xfrm>
            <a:off x="-72577" y="85502"/>
            <a:ext cx="14542860" cy="9671967"/>
            <a:chOff x="-72577" y="85502"/>
            <a:chExt cx="14542860" cy="9671967"/>
          </a:xfrm>
        </p:grpSpPr>
        <p:sp>
          <p:nvSpPr>
            <p:cNvPr id="142" name="Rectangle à coins arrondis 129">
              <a:extLst>
                <a:ext uri="{FF2B5EF4-FFF2-40B4-BE49-F238E27FC236}">
                  <a16:creationId xmlns:a16="http://schemas.microsoft.com/office/drawing/2014/main" id="{ECB4D754-CC88-4D51-B677-44BE734BCDD1}"/>
                </a:ext>
              </a:extLst>
            </p:cNvPr>
            <p:cNvSpPr/>
            <p:nvPr/>
          </p:nvSpPr>
          <p:spPr>
            <a:xfrm>
              <a:off x="4021491" y="4066146"/>
              <a:ext cx="7944926" cy="1151223"/>
            </a:xfrm>
            <a:prstGeom prst="roundRect">
              <a:avLst>
                <a:gd name="adj" fmla="val 12120"/>
              </a:avLst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tx2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40" name="Rectangle à coins arrondis 129">
              <a:extLst>
                <a:ext uri="{FF2B5EF4-FFF2-40B4-BE49-F238E27FC236}">
                  <a16:creationId xmlns:a16="http://schemas.microsoft.com/office/drawing/2014/main" id="{C356A030-1B9C-4853-9084-5EACE1BA9F62}"/>
                </a:ext>
              </a:extLst>
            </p:cNvPr>
            <p:cNvSpPr/>
            <p:nvPr/>
          </p:nvSpPr>
          <p:spPr>
            <a:xfrm>
              <a:off x="4265802" y="2549479"/>
              <a:ext cx="7687626" cy="1360800"/>
            </a:xfrm>
            <a:prstGeom prst="roundRect">
              <a:avLst>
                <a:gd name="adj" fmla="val 12120"/>
              </a:avLst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tx2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grpSp>
          <p:nvGrpSpPr>
            <p:cNvPr id="34" name="Groupe 33">
              <a:extLst>
                <a:ext uri="{FF2B5EF4-FFF2-40B4-BE49-F238E27FC236}">
                  <a16:creationId xmlns:a16="http://schemas.microsoft.com/office/drawing/2014/main" id="{F085C6BE-1014-4901-B5E0-7922C5A12F66}"/>
                </a:ext>
              </a:extLst>
            </p:cNvPr>
            <p:cNvGrpSpPr/>
            <p:nvPr/>
          </p:nvGrpSpPr>
          <p:grpSpPr>
            <a:xfrm>
              <a:off x="-72577" y="85502"/>
              <a:ext cx="14542860" cy="9671967"/>
              <a:chOff x="-72577" y="85502"/>
              <a:chExt cx="14542860" cy="9671967"/>
            </a:xfrm>
          </p:grpSpPr>
          <p:grpSp>
            <p:nvGrpSpPr>
              <p:cNvPr id="32" name="Groupe 31">
                <a:extLst>
                  <a:ext uri="{FF2B5EF4-FFF2-40B4-BE49-F238E27FC236}">
                    <a16:creationId xmlns:a16="http://schemas.microsoft.com/office/drawing/2014/main" id="{6E7F5F65-B185-42E8-8440-C890CE17DCA9}"/>
                  </a:ext>
                </a:extLst>
              </p:cNvPr>
              <p:cNvGrpSpPr/>
              <p:nvPr/>
            </p:nvGrpSpPr>
            <p:grpSpPr>
              <a:xfrm>
                <a:off x="-72577" y="85502"/>
                <a:ext cx="14542860" cy="9671967"/>
                <a:chOff x="-72577" y="85502"/>
                <a:chExt cx="14542860" cy="9671967"/>
              </a:xfrm>
            </p:grpSpPr>
            <p:grpSp>
              <p:nvGrpSpPr>
                <p:cNvPr id="39" name="Groupe 38">
                  <a:extLst>
                    <a:ext uri="{FF2B5EF4-FFF2-40B4-BE49-F238E27FC236}">
                      <a16:creationId xmlns:a16="http://schemas.microsoft.com/office/drawing/2014/main" id="{CE4DC369-2B4C-43C1-A7D3-F4FAE3E77CF4}"/>
                    </a:ext>
                  </a:extLst>
                </p:cNvPr>
                <p:cNvGrpSpPr/>
                <p:nvPr/>
              </p:nvGrpSpPr>
              <p:grpSpPr>
                <a:xfrm>
                  <a:off x="-72577" y="85502"/>
                  <a:ext cx="14508185" cy="9671967"/>
                  <a:chOff x="-72577" y="-124679"/>
                  <a:chExt cx="14508185" cy="9671967"/>
                </a:xfrm>
              </p:grpSpPr>
              <p:sp>
                <p:nvSpPr>
                  <p:cNvPr id="168" name="Rectangle à coins arrondis 76">
                    <a:extLst>
                      <a:ext uri="{FF2B5EF4-FFF2-40B4-BE49-F238E27FC236}">
                        <a16:creationId xmlns:a16="http://schemas.microsoft.com/office/drawing/2014/main" id="{8025A155-9A09-4D5C-B1F6-5E62FA353C8D}"/>
                      </a:ext>
                    </a:extLst>
                  </p:cNvPr>
                  <p:cNvSpPr/>
                  <p:nvPr/>
                </p:nvSpPr>
                <p:spPr>
                  <a:xfrm>
                    <a:off x="7230904" y="3859410"/>
                    <a:ext cx="1620234" cy="1152000"/>
                  </a:xfrm>
                  <a:prstGeom prst="roundRect">
                    <a:avLst>
                      <a:gd name="adj" fmla="val 17252"/>
                    </a:avLst>
                  </a:prstGeom>
                  <a:solidFill>
                    <a:srgbClr val="53A5FF"/>
                  </a:solidFill>
                  <a:ln>
                    <a:noFill/>
                  </a:ln>
                  <a:scene3d>
                    <a:camera prst="orthographicFront"/>
                    <a:lightRig rig="threePt" dir="t"/>
                  </a:scene3d>
                  <a:sp3d>
                    <a:bevelT w="152400" h="50800" prst="softRound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36000" tIns="18000" rIns="36000" rtlCol="0" anchor="ctr" anchorCtr="0"/>
                  <a:lstStyle/>
                  <a:p>
                    <a:pPr algn="ctr"/>
                    <a:r>
                      <a:rPr lang="fr-FR" sz="1400" b="1" i="1" dirty="0">
                        <a:solidFill>
                          <a:schemeClr val="tx1"/>
                        </a:solidFill>
                        <a:latin typeface="Myriad Pro" pitchFamily="34" charset="0"/>
                      </a:rPr>
                      <a:t>Licence Pro </a:t>
                    </a:r>
                    <a:r>
                      <a:rPr lang="fr-FR" sz="1200" b="1" i="1" dirty="0">
                        <a:solidFill>
                          <a:schemeClr val="tx1"/>
                        </a:solidFill>
                        <a:latin typeface="Myriad Pro" pitchFamily="34" charset="0"/>
                      </a:rPr>
                      <a:t>Dépollution, Production et Gestion durable des Eaux</a:t>
                    </a:r>
                  </a:p>
                </p:txBody>
              </p:sp>
              <p:grpSp>
                <p:nvGrpSpPr>
                  <p:cNvPr id="38" name="Groupe 37">
                    <a:extLst>
                      <a:ext uri="{FF2B5EF4-FFF2-40B4-BE49-F238E27FC236}">
                        <a16:creationId xmlns:a16="http://schemas.microsoft.com/office/drawing/2014/main" id="{3D450379-33F2-4915-83AD-ED43E2D90BBB}"/>
                      </a:ext>
                    </a:extLst>
                  </p:cNvPr>
                  <p:cNvGrpSpPr/>
                  <p:nvPr/>
                </p:nvGrpSpPr>
                <p:grpSpPr>
                  <a:xfrm>
                    <a:off x="-72577" y="-124679"/>
                    <a:ext cx="14508185" cy="9671967"/>
                    <a:chOff x="-72577" y="-124679"/>
                    <a:chExt cx="14508185" cy="9671967"/>
                  </a:xfrm>
                </p:grpSpPr>
                <p:grpSp>
                  <p:nvGrpSpPr>
                    <p:cNvPr id="37" name="Groupe 36">
                      <a:extLst>
                        <a:ext uri="{FF2B5EF4-FFF2-40B4-BE49-F238E27FC236}">
                          <a16:creationId xmlns:a16="http://schemas.microsoft.com/office/drawing/2014/main" id="{1AB63B2E-2353-45E6-AF0B-A18BF766580C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-72577" y="-124679"/>
                      <a:ext cx="14508185" cy="9671967"/>
                      <a:chOff x="-72577" y="-124679"/>
                      <a:chExt cx="14508185" cy="9671967"/>
                    </a:xfrm>
                  </p:grpSpPr>
                  <p:sp>
                    <p:nvSpPr>
                      <p:cNvPr id="151" name="Rectangle à coins arrondis 87">
                        <a:extLst>
                          <a:ext uri="{FF2B5EF4-FFF2-40B4-BE49-F238E27FC236}">
                            <a16:creationId xmlns:a16="http://schemas.microsoft.com/office/drawing/2014/main" id="{D48D19FF-AAFB-4F5F-AF57-2F3AB3497686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2664398" y="3859410"/>
                        <a:ext cx="4489222" cy="1152000"/>
                      </a:xfrm>
                      <a:prstGeom prst="roundRect">
                        <a:avLst>
                          <a:gd name="adj" fmla="val 17252"/>
                        </a:avLst>
                      </a:prstGeom>
                      <a:solidFill>
                        <a:srgbClr val="53A5FF"/>
                      </a:solidFill>
                      <a:ln>
                        <a:noFill/>
                      </a:ln>
                      <a:scene3d>
                        <a:camera prst="orthographicFront"/>
                        <a:lightRig rig="threePt" dir="t"/>
                      </a:scene3d>
                      <a:sp3d>
                        <a:bevelT w="152400" h="50800" prst="softRound"/>
                      </a:sp3d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tIns="18000" rtlCol="0" anchor="t" anchorCtr="0"/>
                      <a:lstStyle/>
                      <a:p>
                        <a:pPr algn="ctr"/>
                        <a:r>
                          <a:rPr lang="fr-FR" sz="1400" b="1" i="1" dirty="0">
                            <a:solidFill>
                              <a:schemeClr val="tx1"/>
                            </a:solidFill>
                            <a:latin typeface="Myriad Pro" pitchFamily="34" charset="0"/>
                          </a:rPr>
                          <a:t>Sciences de la Vie - </a:t>
                        </a:r>
                        <a:r>
                          <a:rPr lang="fr-FR" sz="1200" b="1" i="1" dirty="0">
                            <a:solidFill>
                              <a:schemeClr val="tx1"/>
                            </a:solidFill>
                            <a:latin typeface="Myriad Pro" pitchFamily="34" charset="0"/>
                          </a:rPr>
                          <a:t>5 parcours au choix</a:t>
                        </a:r>
                      </a:p>
                    </p:txBody>
                  </p:sp>
                  <p:grpSp>
                    <p:nvGrpSpPr>
                      <p:cNvPr id="36" name="Groupe 35">
                        <a:extLst>
                          <a:ext uri="{FF2B5EF4-FFF2-40B4-BE49-F238E27FC236}">
                            <a16:creationId xmlns:a16="http://schemas.microsoft.com/office/drawing/2014/main" id="{50DA17DA-FE97-4C22-8EB2-771367492096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-72577" y="-124679"/>
                        <a:ext cx="14508185" cy="9671967"/>
                        <a:chOff x="-72577" y="-124679"/>
                        <a:chExt cx="14508185" cy="9671967"/>
                      </a:xfrm>
                    </p:grpSpPr>
                    <p:grpSp>
                      <p:nvGrpSpPr>
                        <p:cNvPr id="31" name="Groupe 30">
                          <a:extLst>
                            <a:ext uri="{FF2B5EF4-FFF2-40B4-BE49-F238E27FC236}">
                              <a16:creationId xmlns:a16="http://schemas.microsoft.com/office/drawing/2014/main" id="{E1FA4625-834F-4BEA-B06C-FF0ED48BAC10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-72577" y="-124679"/>
                          <a:ext cx="14508185" cy="9671967"/>
                          <a:chOff x="-72577" y="-124679"/>
                          <a:chExt cx="14508185" cy="9671967"/>
                        </a:xfrm>
                      </p:grpSpPr>
                      <p:grpSp>
                        <p:nvGrpSpPr>
                          <p:cNvPr id="27" name="Groupe 26">
                            <a:extLst>
                              <a:ext uri="{FF2B5EF4-FFF2-40B4-BE49-F238E27FC236}">
                                <a16:creationId xmlns:a16="http://schemas.microsoft.com/office/drawing/2014/main" id="{60F77506-7411-4DC2-AFF8-6E397418C94C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-72577" y="-124679"/>
                            <a:ext cx="14508185" cy="9671967"/>
                            <a:chOff x="-72577" y="-124679"/>
                            <a:chExt cx="14508185" cy="9671967"/>
                          </a:xfrm>
                        </p:grpSpPr>
                        <p:grpSp>
                          <p:nvGrpSpPr>
                            <p:cNvPr id="13" name="Groupe 12">
                              <a:extLst>
                                <a:ext uri="{FF2B5EF4-FFF2-40B4-BE49-F238E27FC236}">
                                  <a16:creationId xmlns:a16="http://schemas.microsoft.com/office/drawing/2014/main" id="{4809DB25-3E01-473B-953C-673A779608E2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-72577" y="-124679"/>
                              <a:ext cx="14508185" cy="9671967"/>
                              <a:chOff x="-72577" y="-124679"/>
                              <a:chExt cx="14508185" cy="9671967"/>
                            </a:xfrm>
                          </p:grpSpPr>
                          <p:grpSp>
                            <p:nvGrpSpPr>
                              <p:cNvPr id="5" name="Groupe 4">
                                <a:extLst>
                                  <a:ext uri="{FF2B5EF4-FFF2-40B4-BE49-F238E27FC236}">
                                    <a16:creationId xmlns:a16="http://schemas.microsoft.com/office/drawing/2014/main" id="{409D180D-9979-4774-BBCC-FFB78056E1CA}"/>
                                  </a:ext>
                                </a:extLst>
                              </p:cNvPr>
                              <p:cNvGrpSpPr/>
                              <p:nvPr/>
                            </p:nvGrpSpPr>
                            <p:grpSpPr>
                              <a:xfrm>
                                <a:off x="-72577" y="-124679"/>
                                <a:ext cx="14508185" cy="9671967"/>
                                <a:chOff x="-72577" y="-124679"/>
                                <a:chExt cx="14508185" cy="9671967"/>
                              </a:xfrm>
                            </p:grpSpPr>
                            <p:grpSp>
                              <p:nvGrpSpPr>
                                <p:cNvPr id="11" name="Groupe 10"/>
                                <p:cNvGrpSpPr/>
                                <p:nvPr/>
                              </p:nvGrpSpPr>
                              <p:grpSpPr>
                                <a:xfrm>
                                  <a:off x="-72577" y="-124679"/>
                                  <a:ext cx="14508185" cy="9671967"/>
                                  <a:chOff x="-143916" y="307369"/>
                                  <a:chExt cx="14508185" cy="9671967"/>
                                </a:xfrm>
                              </p:grpSpPr>
                              <p:sp>
                                <p:nvSpPr>
                                  <p:cNvPr id="159" name="Rectangle 158"/>
                                  <p:cNvSpPr/>
                                  <p:nvPr/>
                                </p:nvSpPr>
                                <p:spPr>
                                  <a:xfrm>
                                    <a:off x="2016993" y="307369"/>
                                    <a:ext cx="10657184" cy="707886"/>
                                  </a:xfrm>
                                  <a:prstGeom prst="rect">
                                    <a:avLst/>
                                  </a:prstGeom>
                                  <a:effectLst/>
                                </p:spPr>
                                <p:txBody>
                                  <a:bodyPr wrap="square">
                                    <a:spAutoFit/>
                                  </a:bodyPr>
                                  <a:lstStyle/>
                                  <a:p>
                                    <a:pPr algn="ctr"/>
                                    <a:r>
                                      <a:rPr lang="fr-FR" sz="4000" b="1" i="1" dirty="0">
                                        <a:latin typeface="Myriad Pro" pitchFamily="34" charset="0"/>
                                      </a:rPr>
                                      <a:t>OFFRE DE FORMATION</a:t>
                                    </a:r>
                                  </a:p>
                                </p:txBody>
                              </p:sp>
                              <p:sp>
                                <p:nvSpPr>
                                  <p:cNvPr id="134" name="Rectangle 100"/>
                                  <p:cNvSpPr>
                                    <a:spLocks noChangeArrowheads="1"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2016993" y="1731998"/>
                                    <a:ext cx="539750" cy="730800"/>
                                  </a:xfrm>
                                  <a:prstGeom prst="rect">
                                    <a:avLst/>
                                  </a:prstGeom>
                                  <a:noFill/>
                                  <a:ln w="9525">
                                    <a:noFill/>
                                    <a:miter lim="800000"/>
                                    <a:headEnd/>
                                    <a:tailEnd/>
                                  </a:ln>
                                </p:spPr>
                                <p:txBody>
                                  <a:bodyPr wrap="none" anchor="ctr"/>
                                  <a:lstStyle/>
                                  <a:p>
                                    <a:pPr algn="ctr" eaLnBrk="0" hangingPunct="0"/>
                                    <a:r>
                                      <a:rPr lang="fr-FR" sz="2400" b="1" dirty="0">
                                        <a:ln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</a:ln>
                                        <a:solidFill>
                                          <a:srgbClr val="00B0F0"/>
                                        </a:solidFill>
                                        <a:latin typeface="Myriad Pro" pitchFamily="34" charset="0"/>
                                        <a:ea typeface="ＭＳ Ｐゴシック" pitchFamily="34" charset="-128"/>
                                      </a:rPr>
                                      <a:t>L</a:t>
                                    </a:r>
                                    <a:r>
                                      <a:rPr lang="fr-FR" sz="2000" b="1" dirty="0">
                                        <a:ln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</a:ln>
                                        <a:solidFill>
                                          <a:srgbClr val="00B0F0"/>
                                        </a:solidFill>
                                        <a:latin typeface="Myriad Pro" pitchFamily="34" charset="0"/>
                                        <a:ea typeface="ＭＳ Ｐゴシック" pitchFamily="34" charset="-128"/>
                                      </a:rPr>
                                      <a:t>1</a:t>
                                    </a:r>
                                    <a:endParaRPr lang="fr-FR" sz="2400" b="1" dirty="0">
                                      <a:ln>
                                        <a:solidFill>
                                          <a:schemeClr val="accent1">
                                            <a:lumMod val="75000"/>
                                          </a:schemeClr>
                                        </a:solidFill>
                                      </a:ln>
                                      <a:solidFill>
                                        <a:srgbClr val="00B0F0"/>
                                      </a:solidFill>
                                      <a:latin typeface="Myriad Pro" pitchFamily="34" charset="0"/>
                                      <a:ea typeface="ＭＳ Ｐゴシック" pitchFamily="34" charset="-128"/>
                                    </a:endParaRPr>
                                  </a:p>
                                </p:txBody>
                              </p:sp>
                              <p:grpSp>
                                <p:nvGrpSpPr>
                                  <p:cNvPr id="8" name="Groupe 7"/>
                                  <p:cNvGrpSpPr/>
                                  <p:nvPr/>
                                </p:nvGrpSpPr>
                                <p:grpSpPr>
                                  <a:xfrm>
                                    <a:off x="2593057" y="1240126"/>
                                    <a:ext cx="9302028" cy="1388551"/>
                                    <a:chOff x="2593057" y="1240126"/>
                                    <a:chExt cx="9302028" cy="1388551"/>
                                  </a:xfrm>
                                </p:grpSpPr>
                                <p:sp>
                                  <p:nvSpPr>
                                    <p:cNvPr id="130" name="Rectangle à coins arrondis 129"/>
                                    <p:cNvSpPr/>
                                    <p:nvPr/>
                                  </p:nvSpPr>
                                  <p:spPr>
                                    <a:xfrm>
                                      <a:off x="2593057" y="1240126"/>
                                      <a:ext cx="9302028" cy="1388551"/>
                                    </a:xfrm>
                                    <a:prstGeom prst="roundRect">
                                      <a:avLst>
                                        <a:gd name="adj" fmla="val 12120"/>
                                      </a:avLst>
                                    </a:prstGeom>
                                    <a:solidFill>
                                      <a:schemeClr val="tx2">
                                        <a:lumMod val="20000"/>
                                        <a:lumOff val="80000"/>
                                      </a:schemeClr>
                                    </a:solidFill>
                                    <a:ln>
                                      <a:solidFill>
                                        <a:schemeClr val="tx2">
                                          <a:lumMod val="20000"/>
                                          <a:lumOff val="80000"/>
                                        </a:schemeClr>
                                      </a:solidFill>
                                    </a:ln>
                                  </p:spPr>
                                  <p:style>
                                    <a:lnRef idx="2">
                                      <a:schemeClr val="accent1">
                                        <a:shade val="50000"/>
                                      </a:schemeClr>
                                    </a:lnRef>
                                    <a:fillRef idx="1">
                                      <a:schemeClr val="accent1"/>
                                    </a:fillRef>
                                    <a:effectRef idx="0">
                                      <a:schemeClr val="accent1"/>
                                    </a:effectRef>
                                    <a:fontRef idx="minor">
                                      <a:schemeClr val="lt1"/>
                                    </a:fontRef>
                                  </p:style>
                                  <p:txBody>
                                    <a:bodyPr rtlCol="0" anchor="ctr"/>
                                    <a:lstStyle/>
                                    <a:p>
                                      <a:pPr algn="ctr"/>
                                      <a:endParaRPr lang="fr-FR"/>
                                    </a:p>
                                  </p:txBody>
                                </p:sp>
                                <p:sp>
                                  <p:nvSpPr>
                                    <p:cNvPr id="131" name="Rectangle à coins arrondis 130"/>
                                    <p:cNvSpPr/>
                                    <p:nvPr/>
                                  </p:nvSpPr>
                                  <p:spPr>
                                    <a:xfrm>
                                      <a:off x="2593057" y="1980677"/>
                                      <a:ext cx="6137217" cy="648000"/>
                                    </a:xfrm>
                                    <a:prstGeom prst="roundRect">
                                      <a:avLst>
                                        <a:gd name="adj" fmla="val 17252"/>
                                      </a:avLst>
                                    </a:prstGeom>
                                    <a:solidFill>
                                      <a:srgbClr val="53A5FF"/>
                                    </a:solidFill>
                                    <a:ln>
                                      <a:noFill/>
                                    </a:ln>
                                    <a:scene3d>
                                      <a:camera prst="orthographicFront"/>
                                      <a:lightRig rig="threePt" dir="t"/>
                                    </a:scene3d>
                                    <a:sp3d>
                                      <a:bevelT w="152400" h="50800" prst="softRound"/>
                                    </a:sp3d>
                                  </p:spPr>
                                  <p:style>
                                    <a:lnRef idx="2">
                                      <a:schemeClr val="accent1">
                                        <a:shade val="50000"/>
                                      </a:schemeClr>
                                    </a:lnRef>
                                    <a:fillRef idx="1">
                                      <a:schemeClr val="accent1"/>
                                    </a:fillRef>
                                    <a:effectRef idx="0">
                                      <a:schemeClr val="accent1"/>
                                    </a:effectRef>
                                    <a:fontRef idx="minor">
                                      <a:schemeClr val="lt1"/>
                                    </a:fontRef>
                                  </p:style>
                                  <p:txBody>
                                    <a:bodyPr tIns="18000" rtlCol="0" anchor="t" anchorCtr="0"/>
                                    <a:lstStyle/>
                                    <a:p>
                                      <a:pPr algn="ctr"/>
                                      <a:r>
                                        <a:rPr lang="fr-FR" sz="1600" dirty="0">
                                          <a:solidFill>
                                            <a:schemeClr val="tx1"/>
                                          </a:solidFill>
                                          <a:latin typeface="Myriad Pro" pitchFamily="34" charset="0"/>
                                        </a:rPr>
                                        <a:t>Semestre 2 : </a:t>
                                      </a:r>
                                      <a:r>
                                        <a:rPr lang="fr-FR" sz="1400" dirty="0">
                                          <a:solidFill>
                                            <a:schemeClr val="tx1"/>
                                          </a:solidFill>
                                          <a:latin typeface="Myriad Pro" pitchFamily="34" charset="0"/>
                                        </a:rPr>
                                        <a:t>2 mentions au choix</a:t>
                                      </a:r>
                                    </a:p>
                                  </p:txBody>
                                </p:sp>
                                <p:grpSp>
                                  <p:nvGrpSpPr>
                                    <p:cNvPr id="2" name="Groupe 1"/>
                                    <p:cNvGrpSpPr/>
                                    <p:nvPr/>
                                  </p:nvGrpSpPr>
                                  <p:grpSpPr>
                                    <a:xfrm>
                                      <a:off x="2665065" y="2283069"/>
                                      <a:ext cx="5976664" cy="273600"/>
                                      <a:chOff x="2901581" y="2088908"/>
                                      <a:chExt cx="5976664" cy="273600"/>
                                    </a:xfrm>
                                  </p:grpSpPr>
                                  <p:sp>
                                    <p:nvSpPr>
                                      <p:cNvPr id="132" name="Rectangle à coins arrondis 131"/>
                                      <p:cNvSpPr/>
                                      <p:nvPr/>
                                    </p:nvSpPr>
                                    <p:spPr>
                                      <a:xfrm>
                                        <a:off x="2901581" y="2088908"/>
                                        <a:ext cx="2052000" cy="271823"/>
                                      </a:xfrm>
                                      <a:prstGeom prst="roundRect">
                                        <a:avLst>
                                          <a:gd name="adj" fmla="val 14462"/>
                                        </a:avLst>
                                      </a:prstGeom>
                                      <a:solidFill>
                                        <a:srgbClr val="99CCFF"/>
                                      </a:solidFill>
                                      <a:ln>
                                        <a:noFill/>
                                      </a:ln>
                                      <a:scene3d>
                                        <a:camera prst="orthographicFront"/>
                                        <a:lightRig rig="threePt" dir="t"/>
                                      </a:scene3d>
                                      <a:sp3d>
                                        <a:bevelT w="165100" prst="coolSlant"/>
                                      </a:sp3d>
                                    </p:spPr>
                                    <p:style>
                                      <a:lnRef idx="2">
                                        <a:schemeClr val="accent1">
                                          <a:shade val="50000"/>
                                        </a:schemeClr>
                                      </a:lnRef>
                                      <a:fillRef idx="1">
                                        <a:schemeClr val="accent1"/>
                                      </a:fillRef>
                                      <a:effectRef idx="0">
                                        <a:schemeClr val="accent1"/>
                                      </a:effectRef>
                                      <a:fontRef idx="minor">
                                        <a:schemeClr val="lt1"/>
                                      </a:fontRef>
                                    </p:style>
                                    <p:txBody>
                                      <a:bodyPr lIns="0" rIns="0" rtlCol="0" anchor="ctr"/>
                                      <a:lstStyle/>
                                      <a:p>
                                        <a:pPr algn="ctr"/>
                                        <a:r>
                                          <a:rPr lang="fr-FR" sz="1400" b="1" dirty="0">
                                            <a:solidFill>
                                              <a:schemeClr val="tx1"/>
                                            </a:solidFill>
                                            <a:latin typeface="Myriad Pro" pitchFamily="34" charset="0"/>
                                            <a:cs typeface="Times" charset="0"/>
                                          </a:rPr>
                                          <a:t>Sciences de la Vie</a:t>
                                        </a:r>
                                      </a:p>
                                    </p:txBody>
                                  </p:sp>
                                  <p:sp>
                                    <p:nvSpPr>
                                      <p:cNvPr id="133" name="Rectangle à coins arrondis 132"/>
                                      <p:cNvSpPr/>
                                      <p:nvPr/>
                                    </p:nvSpPr>
                                    <p:spPr>
                                      <a:xfrm>
                                        <a:off x="5026245" y="2088908"/>
                                        <a:ext cx="3852000" cy="273600"/>
                                      </a:xfrm>
                                      <a:prstGeom prst="roundRect">
                                        <a:avLst>
                                          <a:gd name="adj" fmla="val 14462"/>
                                        </a:avLst>
                                      </a:prstGeom>
                                      <a:solidFill>
                                        <a:srgbClr val="99CCFF"/>
                                      </a:solidFill>
                                      <a:ln>
                                        <a:noFill/>
                                      </a:ln>
                                      <a:scene3d>
                                        <a:camera prst="orthographicFront"/>
                                        <a:lightRig rig="threePt" dir="t"/>
                                      </a:scene3d>
                                      <a:sp3d>
                                        <a:bevelT w="165100" prst="coolSlant"/>
                                      </a:sp3d>
                                    </p:spPr>
                                    <p:style>
                                      <a:lnRef idx="2">
                                        <a:schemeClr val="accent1">
                                          <a:shade val="50000"/>
                                        </a:schemeClr>
                                      </a:lnRef>
                                      <a:fillRef idx="1">
                                        <a:schemeClr val="accent1"/>
                                      </a:fillRef>
                                      <a:effectRef idx="0">
                                        <a:schemeClr val="accent1"/>
                                      </a:effectRef>
                                      <a:fontRef idx="minor">
                                        <a:schemeClr val="lt1"/>
                                      </a:fontRef>
                                    </p:style>
                                    <p:txBody>
                                      <a:bodyPr rtlCol="0" anchor="ctr"/>
                                      <a:lstStyle/>
                                      <a:p>
                                        <a:pPr algn="ctr"/>
                                        <a:r>
                                          <a:rPr lang="fr-FR" sz="1400" b="1" dirty="0">
                                            <a:solidFill>
                                              <a:schemeClr val="tx1"/>
                                            </a:solidFill>
                                            <a:latin typeface="Myriad Pro" pitchFamily="34" charset="0"/>
                                            <a:cs typeface="Times" charset="0"/>
                                          </a:rPr>
                                          <a:t>Sciences de la Terre et Environnement</a:t>
                                        </a:r>
                                      </a:p>
                                    </p:txBody>
                                  </p:sp>
                                </p:grpSp>
                              </p:grpSp>
                              <p:sp>
                                <p:nvSpPr>
                                  <p:cNvPr id="60" name="Rectangle 59"/>
                                  <p:cNvSpPr/>
                                  <p:nvPr/>
                                </p:nvSpPr>
                                <p:spPr>
                                  <a:xfrm>
                                    <a:off x="-143916" y="1476549"/>
                                    <a:ext cx="2232248" cy="830997"/>
                                  </a:xfrm>
                                  <a:prstGeom prst="rect">
                                    <a:avLst/>
                                  </a:prstGeom>
                                </p:spPr>
                                <p:txBody>
                                  <a:bodyPr wrap="square">
                                    <a:spAutoFit/>
                                  </a:bodyPr>
                                  <a:lstStyle/>
                                  <a:p>
                                    <a:pPr algn="ctr"/>
                                    <a:r>
                                      <a:rPr lang="fr-FR" sz="1600" b="1" i="1" dirty="0">
                                        <a:latin typeface="Myriad Pro" pitchFamily="34" charset="0"/>
                                      </a:rPr>
                                      <a:t>NIVEAUX </a:t>
                                    </a:r>
                                  </a:p>
                                  <a:p>
                                    <a:pPr algn="ctr"/>
                                    <a:r>
                                      <a:rPr lang="fr-FR" sz="1600" b="1" i="1" dirty="0">
                                        <a:latin typeface="Myriad Pro" pitchFamily="34" charset="0"/>
                                      </a:rPr>
                                      <a:t>D’ENTRÉES </a:t>
                                    </a:r>
                                  </a:p>
                                  <a:p>
                                    <a:pPr algn="ctr"/>
                                    <a:r>
                                      <a:rPr lang="fr-FR" sz="1600" b="1" i="1" dirty="0">
                                        <a:latin typeface="Myriad Pro" pitchFamily="34" charset="0"/>
                                      </a:rPr>
                                      <a:t>POSSIBLES</a:t>
                                    </a:r>
                                  </a:p>
                                </p:txBody>
                              </p:sp>
                              <p:grpSp>
                                <p:nvGrpSpPr>
                                  <p:cNvPr id="18" name="Groupe 17"/>
                                  <p:cNvGrpSpPr/>
                                  <p:nvPr/>
                                </p:nvGrpSpPr>
                                <p:grpSpPr>
                                  <a:xfrm>
                                    <a:off x="72108" y="2772693"/>
                                    <a:ext cx="14113012" cy="1463703"/>
                                    <a:chOff x="72108" y="2992650"/>
                                    <a:chExt cx="14113012" cy="1463703"/>
                                  </a:xfrm>
                                </p:grpSpPr>
                                <p:sp>
                                  <p:nvSpPr>
                                    <p:cNvPr id="83" name="Rectangle 159"/>
                                    <p:cNvSpPr>
                                      <a:spLocks noChangeArrowheads="1"/>
                                    </p:cNvSpPr>
                                    <p:nvPr/>
                                  </p:nvSpPr>
                                  <p:spPr bwMode="auto">
                                    <a:xfrm>
                                      <a:off x="2016993" y="3306428"/>
                                      <a:ext cx="539750" cy="868363"/>
                                    </a:xfrm>
                                    <a:prstGeom prst="rect">
                                      <a:avLst/>
                                    </a:prstGeom>
                                    <a:noFill/>
                                    <a:ln w="9525">
                                      <a:noFill/>
                                      <a:miter lim="800000"/>
                                      <a:headEnd/>
                                      <a:tailEnd/>
                                    </a:ln>
                                  </p:spPr>
                                  <p:txBody>
                                    <a:bodyPr wrap="none" anchor="ctr"/>
                                    <a:lstStyle/>
                                    <a:p>
                                      <a:pPr algn="ctr" eaLnBrk="0" hangingPunct="0"/>
                                      <a:r>
                                        <a:rPr lang="fr-FR" sz="2400" b="1" dirty="0">
                                          <a:ln>
                                            <a:solidFill>
                                              <a:schemeClr val="accent1">
                                                <a:lumMod val="75000"/>
                                              </a:schemeClr>
                                            </a:solidFill>
                                          </a:ln>
                                          <a:solidFill>
                                            <a:srgbClr val="00B0F0"/>
                                          </a:solidFill>
                                          <a:latin typeface="Myriad Pro" pitchFamily="34" charset="0"/>
                                          <a:ea typeface="ＭＳ Ｐゴシック" pitchFamily="34" charset="-128"/>
                                        </a:rPr>
                                        <a:t>L</a:t>
                                      </a:r>
                                      <a:r>
                                        <a:rPr lang="fr-FR" sz="2000" b="1" dirty="0">
                                          <a:ln>
                                            <a:solidFill>
                                              <a:schemeClr val="accent1">
                                                <a:lumMod val="75000"/>
                                              </a:schemeClr>
                                            </a:solidFill>
                                          </a:ln>
                                          <a:solidFill>
                                            <a:srgbClr val="00B0F0"/>
                                          </a:solidFill>
                                          <a:latin typeface="Myriad Pro" pitchFamily="34" charset="0"/>
                                          <a:ea typeface="ＭＳ Ｐゴシック" pitchFamily="34" charset="-128"/>
                                        </a:rPr>
                                        <a:t>2</a:t>
                                      </a:r>
                                      <a:endParaRPr lang="fr-FR" sz="2400" b="1" dirty="0">
                                        <a:ln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</a:ln>
                                        <a:solidFill>
                                          <a:srgbClr val="00B0F0"/>
                                        </a:solidFill>
                                        <a:latin typeface="Myriad Pro" pitchFamily="34" charset="0"/>
                                        <a:ea typeface="ＭＳ Ｐゴシック" pitchFamily="34" charset="-128"/>
                                      </a:endParaRPr>
                                    </a:p>
                                  </p:txBody>
                                </p:sp>
                                <p:grpSp>
                                  <p:nvGrpSpPr>
                                    <p:cNvPr id="16" name="Groupe 15"/>
                                    <p:cNvGrpSpPr/>
                                    <p:nvPr/>
                                  </p:nvGrpSpPr>
                                  <p:grpSpPr>
                                    <a:xfrm>
                                      <a:off x="2593058" y="2992650"/>
                                      <a:ext cx="5585920" cy="1361555"/>
                                      <a:chOff x="2593058" y="2964283"/>
                                      <a:chExt cx="5585920" cy="1361555"/>
                                    </a:xfrm>
                                  </p:grpSpPr>
                                  <p:sp>
                                    <p:nvSpPr>
                                      <p:cNvPr id="88" name="Rectangle à coins arrondis 87"/>
                                      <p:cNvSpPr/>
                                      <p:nvPr/>
                                    </p:nvSpPr>
                                    <p:spPr>
                                      <a:xfrm>
                                        <a:off x="2593058" y="2964283"/>
                                        <a:ext cx="5585920" cy="1361555"/>
                                      </a:xfrm>
                                      <a:prstGeom prst="roundRect">
                                        <a:avLst>
                                          <a:gd name="adj" fmla="val 17252"/>
                                        </a:avLst>
                                      </a:prstGeom>
                                      <a:solidFill>
                                        <a:srgbClr val="53A5FF"/>
                                      </a:solidFill>
                                      <a:ln>
                                        <a:noFill/>
                                      </a:ln>
                                      <a:scene3d>
                                        <a:camera prst="orthographicFront"/>
                                        <a:lightRig rig="threePt" dir="t"/>
                                      </a:scene3d>
                                      <a:sp3d>
                                        <a:bevelT w="152400" h="50800" prst="softRound"/>
                                      </a:sp3d>
                                    </p:spPr>
                                    <p:style>
                                      <a:lnRef idx="2">
                                        <a:schemeClr val="accent1">
                                          <a:shade val="50000"/>
                                        </a:schemeClr>
                                      </a:lnRef>
                                      <a:fillRef idx="1">
                                        <a:schemeClr val="accent1"/>
                                      </a:fillRef>
                                      <a:effectRef idx="0">
                                        <a:schemeClr val="accent1"/>
                                      </a:effectRef>
                                      <a:fontRef idx="minor">
                                        <a:schemeClr val="lt1"/>
                                      </a:fontRef>
                                    </p:style>
                                    <p:txBody>
                                      <a:bodyPr tIns="18000" rtlCol="0" anchor="t" anchorCtr="0"/>
                                      <a:lstStyle/>
                                      <a:p>
                                        <a:pPr algn="ctr"/>
                                        <a:r>
                                          <a:rPr lang="fr-FR" sz="1400" b="1" i="1" dirty="0">
                                            <a:solidFill>
                                              <a:schemeClr val="tx1"/>
                                            </a:solidFill>
                                            <a:latin typeface="Myriad Pro" pitchFamily="34" charset="0"/>
                                          </a:rPr>
                                          <a:t>Sciences de la Vie - </a:t>
                                        </a:r>
                                        <a:r>
                                          <a:rPr lang="fr-FR" sz="1200" b="1" i="1" dirty="0">
                                            <a:solidFill>
                                              <a:schemeClr val="tx1"/>
                                            </a:solidFill>
                                            <a:latin typeface="Myriad Pro" pitchFamily="34" charset="0"/>
                                          </a:rPr>
                                          <a:t>5 parcours au choix</a:t>
                                        </a:r>
                                      </a:p>
                                    </p:txBody>
                                  </p:sp>
                                  <p:sp>
                                    <p:nvSpPr>
                                      <p:cNvPr id="89" name="Rectangle à coins arrondis 88"/>
                                      <p:cNvSpPr/>
                                      <p:nvPr/>
                                    </p:nvSpPr>
                                    <p:spPr>
                                      <a:xfrm>
                                        <a:off x="2636037" y="3331011"/>
                                        <a:ext cx="1080000" cy="936000"/>
                                      </a:xfrm>
                                      <a:prstGeom prst="roundRect">
                                        <a:avLst>
                                          <a:gd name="adj" fmla="val 14462"/>
                                        </a:avLst>
                                      </a:prstGeom>
                                      <a:solidFill>
                                        <a:srgbClr val="99CCFF"/>
                                      </a:solidFill>
                                      <a:ln>
                                        <a:noFill/>
                                      </a:ln>
                                      <a:scene3d>
                                        <a:camera prst="orthographicFront"/>
                                        <a:lightRig rig="threePt" dir="t"/>
                                      </a:scene3d>
                                      <a:sp3d>
                                        <a:bevelT w="165100" prst="coolSlant"/>
                                      </a:sp3d>
                                    </p:spPr>
                                    <p:style>
                                      <a:lnRef idx="2">
                                        <a:schemeClr val="accent1">
                                          <a:shade val="50000"/>
                                        </a:schemeClr>
                                      </a:lnRef>
                                      <a:fillRef idx="1">
                                        <a:schemeClr val="accent1"/>
                                      </a:fillRef>
                                      <a:effectRef idx="0">
                                        <a:schemeClr val="accent1"/>
                                      </a:effectRef>
                                      <a:fontRef idx="minor">
                                        <a:schemeClr val="lt1"/>
                                      </a:fontRef>
                                    </p:style>
                                    <p:txBody>
                                      <a:bodyPr lIns="36000" rIns="36000" rtlCol="0" anchor="ctr"/>
                                      <a:lstStyle/>
                                      <a:p>
                                        <a:pPr algn="ctr"/>
                                        <a:r>
                                          <a:rPr lang="fr-FR" sz="1300" b="1" dirty="0">
                                            <a:solidFill>
                                              <a:schemeClr val="tx1"/>
                                            </a:solidFill>
                                            <a:latin typeface="Myriad Pro" pitchFamily="34" charset="0"/>
                                            <a:cs typeface="Times" charset="0"/>
                                          </a:rPr>
                                          <a:t>Biochimie Biologie Moléculaire</a:t>
                                        </a:r>
                                        <a:r>
                                          <a:rPr lang="fr-FR" sz="1300" b="1" i="1" dirty="0">
                                            <a:solidFill>
                                              <a:schemeClr val="tx1"/>
                                            </a:solidFill>
                                            <a:latin typeface="Myriad Pro" pitchFamily="34" charset="0"/>
                                            <a:cs typeface="Times" charset="0"/>
                                          </a:rPr>
                                          <a:t> </a:t>
                                        </a:r>
                                        <a:r>
                                          <a:rPr lang="fr-FR" sz="1200" b="1" dirty="0">
                                            <a:solidFill>
                                              <a:schemeClr val="tx1"/>
                                            </a:solidFill>
                                            <a:latin typeface="Myriad Pro" pitchFamily="34" charset="0"/>
                                            <a:cs typeface="Times" charset="0"/>
                                          </a:rPr>
                                          <a:t>BBM</a:t>
                                        </a:r>
                                        <a:endParaRPr lang="fr-FR" sz="1400" b="1" dirty="0">
                                          <a:solidFill>
                                            <a:schemeClr val="tx1"/>
                                          </a:solidFill>
                                          <a:latin typeface="Myriad Pro" pitchFamily="34" charset="0"/>
                                          <a:cs typeface="Times" charset="0"/>
                                        </a:endParaRPr>
                                      </a:p>
                                    </p:txBody>
                                  </p:sp>
                                  <p:sp>
                                    <p:nvSpPr>
                                      <p:cNvPr id="90" name="Rectangle à coins arrondis 89"/>
                                      <p:cNvSpPr/>
                                      <p:nvPr/>
                                    </p:nvSpPr>
                                    <p:spPr>
                                      <a:xfrm>
                                        <a:off x="4954787" y="3331011"/>
                                        <a:ext cx="1008000" cy="936000"/>
                                      </a:xfrm>
                                      <a:prstGeom prst="roundRect">
                                        <a:avLst>
                                          <a:gd name="adj" fmla="val 14462"/>
                                        </a:avLst>
                                      </a:prstGeom>
                                      <a:solidFill>
                                        <a:srgbClr val="99CCFF"/>
                                      </a:solidFill>
                                      <a:ln>
                                        <a:noFill/>
                                      </a:ln>
                                      <a:scene3d>
                                        <a:camera prst="orthographicFront"/>
                                        <a:lightRig rig="threePt" dir="t"/>
                                      </a:scene3d>
                                      <a:sp3d>
                                        <a:bevelT w="165100" prst="coolSlant"/>
                                      </a:sp3d>
                                    </p:spPr>
                                    <p:style>
                                      <a:lnRef idx="2">
                                        <a:schemeClr val="accent1">
                                          <a:shade val="50000"/>
                                        </a:schemeClr>
                                      </a:lnRef>
                                      <a:fillRef idx="1">
                                        <a:schemeClr val="accent1"/>
                                      </a:fillRef>
                                      <a:effectRef idx="0">
                                        <a:schemeClr val="accent1"/>
                                      </a:effectRef>
                                      <a:fontRef idx="minor">
                                        <a:schemeClr val="lt1"/>
                                      </a:fontRef>
                                    </p:style>
                                    <p:txBody>
                                      <a:bodyPr lIns="0" rIns="0" rtlCol="0" anchor="ctr">
                                        <a:noAutofit/>
                                      </a:bodyPr>
                                      <a:lstStyle/>
                                      <a:p>
                                        <a:pPr algn="ctr"/>
                                        <a:r>
                                          <a:rPr lang="fr-FR" sz="1300" b="1" dirty="0">
                                            <a:solidFill>
                                              <a:schemeClr val="tx1"/>
                                            </a:solidFill>
                                            <a:latin typeface="Myriad Pro" pitchFamily="34" charset="0"/>
                                            <a:cs typeface="Times" charset="0"/>
                                          </a:rPr>
                                          <a:t>Biologie Cellulaire Physiologie </a:t>
                                        </a:r>
                                        <a:r>
                                          <a:rPr lang="fr-FR" sz="1200" b="1" dirty="0">
                                            <a:solidFill>
                                              <a:schemeClr val="tx1"/>
                                            </a:solidFill>
                                            <a:latin typeface="Myriad Pro" pitchFamily="34" charset="0"/>
                                            <a:cs typeface="Times" charset="0"/>
                                          </a:rPr>
                                          <a:t>BCP</a:t>
                                        </a:r>
                                      </a:p>
                                    </p:txBody>
                                  </p:sp>
                                  <p:sp>
                                    <p:nvSpPr>
                                      <p:cNvPr id="91" name="Rectangle à coins arrondis 90"/>
                                      <p:cNvSpPr/>
                                      <p:nvPr/>
                                    </p:nvSpPr>
                                    <p:spPr>
                                      <a:xfrm>
                                        <a:off x="3795412" y="3331011"/>
                                        <a:ext cx="1080000" cy="936000"/>
                                      </a:xfrm>
                                      <a:prstGeom prst="roundRect">
                                        <a:avLst>
                                          <a:gd name="adj" fmla="val 14462"/>
                                        </a:avLst>
                                      </a:prstGeom>
                                      <a:solidFill>
                                        <a:srgbClr val="99CCFF"/>
                                      </a:solidFill>
                                      <a:ln>
                                        <a:noFill/>
                                      </a:ln>
                                      <a:scene3d>
                                        <a:camera prst="orthographicFront"/>
                                        <a:lightRig rig="threePt" dir="t"/>
                                      </a:scene3d>
                                      <a:sp3d>
                                        <a:bevelT w="165100" prst="coolSlant"/>
                                      </a:sp3d>
                                    </p:spPr>
                                    <p:style>
                                      <a:lnRef idx="2">
                                        <a:schemeClr val="accent1">
                                          <a:shade val="50000"/>
                                        </a:schemeClr>
                                      </a:lnRef>
                                      <a:fillRef idx="1">
                                        <a:schemeClr val="accent1"/>
                                      </a:fillRef>
                                      <a:effectRef idx="0">
                                        <a:schemeClr val="accent1"/>
                                      </a:effectRef>
                                      <a:fontRef idx="minor">
                                        <a:schemeClr val="lt1"/>
                                      </a:fontRef>
                                    </p:style>
                                    <p:txBody>
                                      <a:bodyPr lIns="36000" rIns="36000" rtlCol="0" anchor="ctr"/>
                                      <a:lstStyle/>
                                      <a:p>
                                        <a:pPr algn="ctr"/>
                                        <a:r>
                                          <a:rPr lang="fr-FR" sz="1300" b="1" dirty="0" err="1">
                                            <a:solidFill>
                                              <a:schemeClr val="tx1"/>
                                            </a:solidFill>
                                            <a:latin typeface="Myriad Pro" pitchFamily="34" charset="0"/>
                                            <a:cs typeface="Times" charset="0"/>
                                          </a:rPr>
                                          <a:t>BiodiversitéEcologie</a:t>
                                        </a:r>
                                        <a:r>
                                          <a:rPr lang="fr-FR" sz="1300" b="1" dirty="0">
                                            <a:solidFill>
                                              <a:schemeClr val="tx1"/>
                                            </a:solidFill>
                                            <a:latin typeface="Myriad Pro" pitchFamily="34" charset="0"/>
                                            <a:cs typeface="Times" charset="0"/>
                                          </a:rPr>
                                          <a:t> Evolution</a:t>
                                        </a:r>
                                      </a:p>
                                      <a:p>
                                        <a:pPr algn="ctr"/>
                                        <a:r>
                                          <a:rPr lang="fr-FR" sz="1200" b="1" dirty="0">
                                            <a:solidFill>
                                              <a:schemeClr val="tx1"/>
                                            </a:solidFill>
                                            <a:latin typeface="Myriad Pro" pitchFamily="34" charset="0"/>
                                            <a:cs typeface="Times" charset="0"/>
                                          </a:rPr>
                                          <a:t>BEE</a:t>
                                        </a:r>
                                        <a:endParaRPr lang="fr-FR" sz="1400" b="1" dirty="0">
                                          <a:solidFill>
                                            <a:schemeClr val="tx1"/>
                                          </a:solidFill>
                                          <a:latin typeface="Myriad Pro" pitchFamily="34" charset="0"/>
                                          <a:cs typeface="Times" charset="0"/>
                                        </a:endParaRPr>
                                      </a:p>
                                    </p:txBody>
                                  </p:sp>
                                  <p:sp>
                                    <p:nvSpPr>
                                      <p:cNvPr id="92" name="Rectangle à coins arrondis 91"/>
                                      <p:cNvSpPr/>
                                      <p:nvPr/>
                                    </p:nvSpPr>
                                    <p:spPr>
                                      <a:xfrm>
                                        <a:off x="6042162" y="3331011"/>
                                        <a:ext cx="792000" cy="936000"/>
                                      </a:xfrm>
                                      <a:prstGeom prst="roundRect">
                                        <a:avLst>
                                          <a:gd name="adj" fmla="val 14462"/>
                                        </a:avLst>
                                      </a:prstGeom>
                                      <a:solidFill>
                                        <a:srgbClr val="99CCFF"/>
                                      </a:solidFill>
                                      <a:ln>
                                        <a:noFill/>
                                      </a:ln>
                                      <a:scene3d>
                                        <a:camera prst="orthographicFront"/>
                                        <a:lightRig rig="threePt" dir="t"/>
                                      </a:scene3d>
                                      <a:sp3d>
                                        <a:bevelT w="165100" prst="coolSlant"/>
                                      </a:sp3d>
                                    </p:spPr>
                                    <p:style>
                                      <a:lnRef idx="2">
                                        <a:schemeClr val="accent1">
                                          <a:shade val="50000"/>
                                        </a:schemeClr>
                                      </a:lnRef>
                                      <a:fillRef idx="1">
                                        <a:schemeClr val="accent1"/>
                                      </a:fillRef>
                                      <a:effectRef idx="0">
                                        <a:schemeClr val="accent1"/>
                                      </a:effectRef>
                                      <a:fontRef idx="minor">
                                        <a:schemeClr val="lt1"/>
                                      </a:fontRef>
                                    </p:style>
                                    <p:txBody>
                                      <a:bodyPr lIns="0" rIns="0" rtlCol="0" anchor="ctr"/>
                                      <a:lstStyle/>
                                      <a:p>
                                        <a:pPr algn="ctr"/>
                                        <a:r>
                                          <a:rPr lang="fr-FR" sz="1300" b="1" dirty="0">
                                            <a:solidFill>
                                              <a:schemeClr val="tx1"/>
                                            </a:solidFill>
                                            <a:latin typeface="Myriad Pro" pitchFamily="34" charset="0"/>
                                            <a:cs typeface="Times" charset="0"/>
                                          </a:rPr>
                                          <a:t>Sciences du Végétal</a:t>
                                        </a:r>
                                      </a:p>
                                      <a:p>
                                        <a:pPr algn="ctr"/>
                                        <a:r>
                                          <a:rPr lang="fr-FR" sz="1200" b="1" dirty="0" err="1">
                                            <a:solidFill>
                                              <a:schemeClr val="tx1"/>
                                            </a:solidFill>
                                            <a:latin typeface="Myriad Pro" pitchFamily="34" charset="0"/>
                                            <a:cs typeface="Times" charset="0"/>
                                          </a:rPr>
                                          <a:t>SVg</a:t>
                                        </a:r>
                                        <a:endParaRPr lang="fr-FR" sz="1400" b="1" dirty="0">
                                          <a:solidFill>
                                            <a:schemeClr val="tx1"/>
                                          </a:solidFill>
                                          <a:latin typeface="Myriad Pro" pitchFamily="34" charset="0"/>
                                          <a:cs typeface="Times" charset="0"/>
                                        </a:endParaRPr>
                                      </a:p>
                                    </p:txBody>
                                  </p:sp>
                                </p:grpSp>
                                <p:grpSp>
                                  <p:nvGrpSpPr>
                                    <p:cNvPr id="17" name="Groupe 16"/>
                                    <p:cNvGrpSpPr/>
                                    <p:nvPr/>
                                  </p:nvGrpSpPr>
                                  <p:grpSpPr>
                                    <a:xfrm>
                                      <a:off x="8251709" y="2992650"/>
                                      <a:ext cx="2548782" cy="1359768"/>
                                      <a:chOff x="8251709" y="2992650"/>
                                      <a:chExt cx="2548782" cy="1359768"/>
                                    </a:xfrm>
                                  </p:grpSpPr>
                                  <p:sp>
                                    <p:nvSpPr>
                                      <p:cNvPr id="77" name="Rectangle à coins arrondis 76"/>
                                      <p:cNvSpPr/>
                                      <p:nvPr/>
                                    </p:nvSpPr>
                                    <p:spPr>
                                      <a:xfrm>
                                        <a:off x="8251709" y="2992650"/>
                                        <a:ext cx="2548782" cy="1359768"/>
                                      </a:xfrm>
                                      <a:prstGeom prst="roundRect">
                                        <a:avLst>
                                          <a:gd name="adj" fmla="val 17252"/>
                                        </a:avLst>
                                      </a:prstGeom>
                                      <a:solidFill>
                                        <a:srgbClr val="53A5FF"/>
                                      </a:solidFill>
                                      <a:ln>
                                        <a:noFill/>
                                      </a:ln>
                                      <a:scene3d>
                                        <a:camera prst="orthographicFront"/>
                                        <a:lightRig rig="threePt" dir="t"/>
                                      </a:scene3d>
                                      <a:sp3d>
                                        <a:bevelT w="152400" h="50800" prst="softRound"/>
                                      </a:sp3d>
                                    </p:spPr>
                                    <p:style>
                                      <a:lnRef idx="2">
                                        <a:schemeClr val="accent1">
                                          <a:shade val="50000"/>
                                        </a:schemeClr>
                                      </a:lnRef>
                                      <a:fillRef idx="1">
                                        <a:schemeClr val="accent1"/>
                                      </a:fillRef>
                                      <a:effectRef idx="0">
                                        <a:schemeClr val="accent1"/>
                                      </a:effectRef>
                                      <a:fontRef idx="minor">
                                        <a:schemeClr val="lt1"/>
                                      </a:fontRef>
                                    </p:style>
                                    <p:txBody>
                                      <a:bodyPr lIns="36000" tIns="18000" rIns="36000" rtlCol="0" anchor="t" anchorCtr="0"/>
                                      <a:lstStyle/>
                                      <a:p>
                                        <a:pPr algn="ctr"/>
                                        <a:r>
                                          <a:rPr lang="fr-FR" sz="1400" b="1" i="1" dirty="0">
                                            <a:solidFill>
                                              <a:schemeClr val="tx1"/>
                                            </a:solidFill>
                                            <a:latin typeface="Myriad Pro" pitchFamily="34" charset="0"/>
                                          </a:rPr>
                                          <a:t>Sciences de la Terre</a:t>
                                        </a:r>
                                      </a:p>
                                      <a:p>
                                        <a:pPr algn="ctr"/>
                                        <a:r>
                                          <a:rPr lang="fr-FR" sz="1200" b="1" i="1" dirty="0">
                                            <a:solidFill>
                                              <a:schemeClr val="tx1"/>
                                            </a:solidFill>
                                            <a:latin typeface="Myriad Pro" pitchFamily="34" charset="0"/>
                                          </a:rPr>
                                          <a:t>2 parcours au choix</a:t>
                                        </a:r>
                                      </a:p>
                                    </p:txBody>
                                  </p:sp>
                                  <p:sp>
                                    <p:nvSpPr>
                                      <p:cNvPr id="93" name="Rectangle à coins arrondis 92"/>
                                      <p:cNvSpPr/>
                                      <p:nvPr/>
                                    </p:nvSpPr>
                                    <p:spPr>
                                      <a:xfrm>
                                        <a:off x="8311010" y="3568714"/>
                                        <a:ext cx="1080000" cy="540000"/>
                                      </a:xfrm>
                                      <a:prstGeom prst="roundRect">
                                        <a:avLst>
                                          <a:gd name="adj" fmla="val 14462"/>
                                        </a:avLst>
                                      </a:prstGeom>
                                      <a:solidFill>
                                        <a:srgbClr val="99CCFF"/>
                                      </a:solidFill>
                                      <a:ln>
                                        <a:noFill/>
                                      </a:ln>
                                      <a:scene3d>
                                        <a:camera prst="orthographicFront"/>
                                        <a:lightRig rig="threePt" dir="t"/>
                                      </a:scene3d>
                                      <a:sp3d>
                                        <a:bevelT w="165100" prst="coolSlant"/>
                                      </a:sp3d>
                                    </p:spPr>
                                    <p:style>
                                      <a:lnRef idx="2">
                                        <a:schemeClr val="accent1">
                                          <a:shade val="50000"/>
                                        </a:schemeClr>
                                      </a:lnRef>
                                      <a:fillRef idx="1">
                                        <a:schemeClr val="accent1"/>
                                      </a:fillRef>
                                      <a:effectRef idx="0">
                                        <a:schemeClr val="accent1"/>
                                      </a:effectRef>
                                      <a:fontRef idx="minor">
                                        <a:schemeClr val="lt1"/>
                                      </a:fontRef>
                                    </p:style>
                                    <p:txBody>
                                      <a:bodyPr lIns="0" rIns="0" rtlCol="0" anchor="ctr"/>
                                      <a:lstStyle/>
                                      <a:p>
                                        <a:pPr algn="ctr"/>
                                        <a:r>
                                          <a:rPr lang="fr-FR" sz="1300" b="1" dirty="0">
                                            <a:solidFill>
                                              <a:schemeClr val="tx1"/>
                                            </a:solidFill>
                                            <a:latin typeface="Myriad Pro" pitchFamily="34" charset="0"/>
                                            <a:cs typeface="Times" charset="0"/>
                                          </a:rPr>
                                          <a:t>Géosciences</a:t>
                                        </a:r>
                                      </a:p>
                                    </p:txBody>
                                  </p:sp>
                                </p:grpSp>
                                <p:sp>
                                  <p:nvSpPr>
                                    <p:cNvPr id="52" name="AutoShape 118"/>
                                    <p:cNvSpPr>
                                      <a:spLocks noChangeArrowheads="1"/>
                                    </p:cNvSpPr>
                                    <p:nvPr/>
                                  </p:nvSpPr>
                                  <p:spPr bwMode="auto">
                                    <a:xfrm>
                                      <a:off x="1800969" y="3540584"/>
                                      <a:ext cx="282030" cy="400050"/>
                                    </a:xfrm>
                                    <a:prstGeom prst="rightArrow">
                                      <a:avLst>
                                        <a:gd name="adj1" fmla="val 52619"/>
                                        <a:gd name="adj2" fmla="val 100000"/>
                                      </a:avLst>
                                    </a:prstGeom>
                                    <a:solidFill>
                                      <a:srgbClr val="FF66CC"/>
                                    </a:solidFill>
                                    <a:ln w="9525">
                                      <a:noFill/>
                                      <a:miter lim="800000"/>
                                      <a:headEnd/>
                                      <a:tailEnd/>
                                    </a:ln>
                                  </p:spPr>
                                  <p:txBody>
                                    <a:bodyPr wrap="none" anchor="ctr"/>
                                    <a:lstStyle/>
                                    <a:p>
                                      <a:endParaRPr lang="fr-FR" b="1">
                                        <a:latin typeface="Myriad Pro" pitchFamily="34" charset="0"/>
                                      </a:endParaRPr>
                                    </a:p>
                                  </p:txBody>
                                </p:sp>
                                <p:sp>
                                  <p:nvSpPr>
                                    <p:cNvPr id="53" name="Rectangle à coins arrondis 52"/>
                                    <p:cNvSpPr/>
                                    <p:nvPr/>
                                  </p:nvSpPr>
                                  <p:spPr>
                                    <a:xfrm>
                                      <a:off x="72108" y="3236553"/>
                                      <a:ext cx="1728192" cy="1008112"/>
                                    </a:xfrm>
                                    <a:prstGeom prst="roundRect">
                                      <a:avLst>
                                        <a:gd name="adj" fmla="val 14462"/>
                                      </a:avLst>
                                    </a:prstGeom>
                                    <a:solidFill>
                                      <a:srgbClr val="99CCFF">
                                        <a:alpha val="52000"/>
                                      </a:srgbClr>
                                    </a:solidFill>
                                    <a:ln>
                                      <a:noFill/>
                                    </a:ln>
                                    <a:scene3d>
                                      <a:camera prst="orthographicFront"/>
                                      <a:lightRig rig="threePt" dir="t"/>
                                    </a:scene3d>
                                    <a:sp3d>
                                      <a:bevelT w="165100" prst="coolSlant"/>
                                    </a:sp3d>
                                  </p:spPr>
                                  <p:style>
                                    <a:lnRef idx="2">
                                      <a:schemeClr val="accent1">
                                        <a:shade val="50000"/>
                                      </a:schemeClr>
                                    </a:lnRef>
                                    <a:fillRef idx="1">
                                      <a:schemeClr val="accent1"/>
                                    </a:fillRef>
                                    <a:effectRef idx="0">
                                      <a:schemeClr val="accent1"/>
                                    </a:effectRef>
                                    <a:fontRef idx="minor">
                                      <a:schemeClr val="lt1"/>
                                    </a:fontRef>
                                  </p:style>
                                  <p:txBody>
                                    <a:bodyPr rtlCol="0" anchor="ctr"/>
                                    <a:lstStyle/>
                                    <a:p>
                                      <a:pPr algn="ctr"/>
                                      <a:r>
                                        <a:rPr lang="fr-FR" sz="1400" b="1" dirty="0">
                                          <a:solidFill>
                                            <a:schemeClr val="tx1">
                                              <a:lumMod val="65000"/>
                                              <a:lumOff val="35000"/>
                                            </a:schemeClr>
                                          </a:solidFill>
                                          <a:latin typeface="Myriad Pro" pitchFamily="34" charset="0"/>
                                          <a:cs typeface="Times" charset="0"/>
                                        </a:rPr>
                                        <a:t>PASS,</a:t>
                                      </a:r>
                                    </a:p>
                                    <a:p>
                                      <a:pPr algn="ctr"/>
                                      <a:r>
                                        <a:rPr lang="fr-FR" sz="1400" b="1" dirty="0" err="1">
                                          <a:solidFill>
                                            <a:schemeClr val="tx1">
                                              <a:lumMod val="65000"/>
                                              <a:lumOff val="35000"/>
                                            </a:schemeClr>
                                          </a:solidFill>
                                          <a:latin typeface="Myriad Pro" pitchFamily="34" charset="0"/>
                                          <a:cs typeface="Times" charset="0"/>
                                        </a:rPr>
                                        <a:t>Equiv</a:t>
                                      </a:r>
                                      <a:r>
                                        <a:rPr lang="fr-FR" sz="1400" b="1" dirty="0">
                                          <a:solidFill>
                                            <a:schemeClr val="tx1">
                                              <a:lumMod val="65000"/>
                                              <a:lumOff val="35000"/>
                                            </a:schemeClr>
                                          </a:solidFill>
                                          <a:latin typeface="Myriad Pro" pitchFamily="34" charset="0"/>
                                          <a:cs typeface="Times" charset="0"/>
                                        </a:rPr>
                                        <a:t>. CPGE, BUT1, BTS,</a:t>
                                      </a:r>
                                    </a:p>
                                    <a:p>
                                      <a:pPr algn="ctr"/>
                                      <a:r>
                                        <a:rPr lang="fr-FR" sz="1400" b="1" dirty="0">
                                          <a:solidFill>
                                            <a:schemeClr val="tx1">
                                              <a:lumMod val="65000"/>
                                              <a:lumOff val="35000"/>
                                            </a:schemeClr>
                                          </a:solidFill>
                                          <a:latin typeface="Myriad Pro" pitchFamily="34" charset="0"/>
                                          <a:cs typeface="Times" charset="0"/>
                                        </a:rPr>
                                        <a:t>autres UFR</a:t>
                                      </a:r>
                                      <a:endParaRPr lang="fr-FR" sz="1400" b="1" dirty="0">
                                        <a:solidFill>
                                          <a:schemeClr val="tx1">
                                            <a:lumMod val="65000"/>
                                            <a:lumOff val="35000"/>
                                          </a:schemeClr>
                                        </a:solidFill>
                                      </a:endParaRPr>
                                    </a:p>
                                  </p:txBody>
                                </p:sp>
                                <p:sp>
                                  <p:nvSpPr>
                                    <p:cNvPr id="63" name="AutoShape 118"/>
                                    <p:cNvSpPr>
                                      <a:spLocks noChangeArrowheads="1"/>
                                    </p:cNvSpPr>
                                    <p:nvPr/>
                                  </p:nvSpPr>
                                  <p:spPr bwMode="auto">
                                    <a:xfrm>
                                      <a:off x="12143679" y="3928754"/>
                                      <a:ext cx="282030" cy="400050"/>
                                    </a:xfrm>
                                    <a:prstGeom prst="rightArrow">
                                      <a:avLst>
                                        <a:gd name="adj1" fmla="val 52619"/>
                                        <a:gd name="adj2" fmla="val 100000"/>
                                      </a:avLst>
                                    </a:prstGeom>
                                    <a:solidFill>
                                      <a:srgbClr val="FF66CC"/>
                                    </a:solidFill>
                                    <a:ln w="9525">
                                      <a:noFill/>
                                      <a:miter lim="800000"/>
                                      <a:headEnd/>
                                      <a:tailEnd/>
                                    </a:ln>
                                  </p:spPr>
                                  <p:txBody>
                                    <a:bodyPr wrap="none" anchor="ctr"/>
                                    <a:lstStyle/>
                                    <a:p>
                                      <a:endParaRPr lang="fr-FR" b="1">
                                        <a:latin typeface="Myriad Pro" pitchFamily="34" charset="0"/>
                                      </a:endParaRPr>
                                    </a:p>
                                  </p:txBody>
                                </p:sp>
                                <p:sp>
                                  <p:nvSpPr>
                                    <p:cNvPr id="64" name="Rectangle à coins arrondis 63"/>
                                    <p:cNvSpPr/>
                                    <p:nvPr/>
                                  </p:nvSpPr>
                                  <p:spPr>
                                    <a:xfrm>
                                      <a:off x="12457120" y="3448241"/>
                                      <a:ext cx="1728000" cy="1008112"/>
                                    </a:xfrm>
                                    <a:prstGeom prst="roundRect">
                                      <a:avLst>
                                        <a:gd name="adj" fmla="val 14462"/>
                                      </a:avLst>
                                    </a:prstGeom>
                                    <a:solidFill>
                                      <a:srgbClr val="99CCFF">
                                        <a:alpha val="52000"/>
                                      </a:srgbClr>
                                    </a:solidFill>
                                    <a:ln>
                                      <a:noFill/>
                                    </a:ln>
                                    <a:scene3d>
                                      <a:camera prst="orthographicFront"/>
                                      <a:lightRig rig="threePt" dir="t"/>
                                    </a:scene3d>
                                    <a:sp3d>
                                      <a:bevelT w="165100" prst="coolSlant"/>
                                    </a:sp3d>
                                  </p:spPr>
                                  <p:style>
                                    <a:lnRef idx="2">
                                      <a:schemeClr val="accent1">
                                        <a:shade val="50000"/>
                                      </a:schemeClr>
                                    </a:lnRef>
                                    <a:fillRef idx="1">
                                      <a:schemeClr val="accent1"/>
                                    </a:fillRef>
                                    <a:effectRef idx="0">
                                      <a:schemeClr val="accent1"/>
                                    </a:effectRef>
                                    <a:fontRef idx="minor">
                                      <a:schemeClr val="lt1"/>
                                    </a:fontRef>
                                  </p:style>
                                  <p:txBody>
                                    <a:bodyPr rtlCol="0" anchor="ctr"/>
                                    <a:lstStyle/>
                                    <a:p>
                                      <a:pPr algn="ctr"/>
                                      <a:r>
                                        <a:rPr lang="fr-FR" sz="1400" b="1" dirty="0">
                                          <a:solidFill>
                                            <a:schemeClr val="tx1">
                                              <a:lumMod val="65000"/>
                                              <a:lumOff val="35000"/>
                                            </a:schemeClr>
                                          </a:solidFill>
                                          <a:latin typeface="Myriad Pro" pitchFamily="34" charset="0"/>
                                          <a:cs typeface="Times" charset="0"/>
                                        </a:rPr>
                                        <a:t>Ecoles d’ingénieurs (concours B),</a:t>
                                      </a:r>
                                    </a:p>
                                    <a:p>
                                      <a:pPr algn="ctr"/>
                                      <a:r>
                                        <a:rPr lang="fr-FR" sz="1400" b="1" dirty="0">
                                          <a:solidFill>
                                            <a:schemeClr val="tx1">
                                              <a:lumMod val="65000"/>
                                              <a:lumOff val="35000"/>
                                            </a:schemeClr>
                                          </a:solidFill>
                                          <a:latin typeface="Myriad Pro" pitchFamily="34" charset="0"/>
                                          <a:cs typeface="Times" charset="0"/>
                                        </a:rPr>
                                        <a:t> autres licences</a:t>
                                      </a:r>
                                    </a:p>
                                  </p:txBody>
                                </p:sp>
                              </p:grpSp>
                              <p:sp>
                                <p:nvSpPr>
                                  <p:cNvPr id="108" name="Rectangle 102"/>
                                  <p:cNvSpPr>
                                    <a:spLocks noChangeArrowheads="1"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2016993" y="6951355"/>
                                    <a:ext cx="539750" cy="742822"/>
                                  </a:xfrm>
                                  <a:prstGeom prst="rect">
                                    <a:avLst/>
                                  </a:prstGeom>
                                  <a:noFill/>
                                  <a:ln w="9525">
                                    <a:noFill/>
                                    <a:miter lim="800000"/>
                                    <a:headEnd/>
                                    <a:tailEnd/>
                                  </a:ln>
                                </p:spPr>
                                <p:txBody>
                                  <a:bodyPr wrap="none" anchor="ctr"/>
                                  <a:lstStyle/>
                                  <a:p>
                                    <a:pPr algn="ctr" eaLnBrk="0" hangingPunct="0"/>
                                    <a:r>
                                      <a:rPr lang="fr-FR" sz="2400" b="1" dirty="0">
                                        <a:ln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</a:ln>
                                        <a:solidFill>
                                          <a:srgbClr val="005DA2"/>
                                        </a:solidFill>
                                        <a:latin typeface="Myriad Pro" pitchFamily="34" charset="0"/>
                                        <a:ea typeface="ＭＳ Ｐゴシック" pitchFamily="34" charset="-128"/>
                                      </a:rPr>
                                      <a:t>M</a:t>
                                    </a:r>
                                    <a:r>
                                      <a:rPr lang="fr-FR" sz="2000" b="1" dirty="0">
                                        <a:ln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</a:ln>
                                        <a:solidFill>
                                          <a:srgbClr val="005DA2"/>
                                        </a:solidFill>
                                        <a:latin typeface="Myriad Pro" pitchFamily="34" charset="0"/>
                                        <a:ea typeface="ＭＳ Ｐゴシック" pitchFamily="34" charset="-128"/>
                                      </a:rPr>
                                      <a:t>2</a:t>
                                    </a:r>
                                    <a:endParaRPr lang="fr-FR" sz="2400" b="1" dirty="0">
                                      <a:ln>
                                        <a:solidFill>
                                          <a:schemeClr val="accent1">
                                            <a:lumMod val="75000"/>
                                          </a:schemeClr>
                                        </a:solidFill>
                                      </a:ln>
                                      <a:solidFill>
                                        <a:srgbClr val="005DA2"/>
                                      </a:solidFill>
                                      <a:latin typeface="Myriad Pro" pitchFamily="34" charset="0"/>
                                      <a:ea typeface="ＭＳ Ｐゴシック" pitchFamily="34" charset="-128"/>
                                    </a:endParaRPr>
                                  </a:p>
                                </p:txBody>
                              </p:sp>
                              <p:sp>
                                <p:nvSpPr>
                                  <p:cNvPr id="56" name="AutoShape 118"/>
                                  <p:cNvSpPr>
                                    <a:spLocks noChangeArrowheads="1"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1800969" y="7122741"/>
                                    <a:ext cx="282030" cy="400050"/>
                                  </a:xfrm>
                                  <a:prstGeom prst="rightArrow">
                                    <a:avLst>
                                      <a:gd name="adj1" fmla="val 52619"/>
                                      <a:gd name="adj2" fmla="val 100000"/>
                                    </a:avLst>
                                  </a:prstGeom>
                                  <a:solidFill>
                                    <a:srgbClr val="FF66CC"/>
                                  </a:solidFill>
                                  <a:ln w="9525">
                                    <a:noFill/>
                                    <a:miter lim="800000"/>
                                    <a:headEnd/>
                                    <a:tailEnd/>
                                  </a:ln>
                                </p:spPr>
                                <p:txBody>
                                  <a:bodyPr wrap="none" anchor="ctr"/>
                                  <a:lstStyle/>
                                  <a:p>
                                    <a:endParaRPr lang="fr-FR" b="1">
                                      <a:latin typeface="Myriad Pro" pitchFamily="34" charset="0"/>
                                    </a:endParaRPr>
                                  </a:p>
                                </p:txBody>
                              </p:sp>
                              <p:sp>
                                <p:nvSpPr>
                                  <p:cNvPr id="57" name="Rectangle à coins arrondis 56"/>
                                  <p:cNvSpPr/>
                                  <p:nvPr/>
                                </p:nvSpPr>
                                <p:spPr>
                                  <a:xfrm>
                                    <a:off x="72108" y="6818710"/>
                                    <a:ext cx="1728192" cy="1008112"/>
                                  </a:xfrm>
                                  <a:prstGeom prst="roundRect">
                                    <a:avLst>
                                      <a:gd name="adj" fmla="val 14462"/>
                                    </a:avLst>
                                  </a:prstGeom>
                                  <a:solidFill>
                                    <a:srgbClr val="ECC5FF">
                                      <a:alpha val="39000"/>
                                    </a:srgbClr>
                                  </a:solidFill>
                                  <a:ln>
                                    <a:noFill/>
                                  </a:ln>
                                  <a:scene3d>
                                    <a:camera prst="orthographicFront"/>
                                    <a:lightRig rig="threePt" dir="t"/>
                                  </a:scene3d>
                                  <a:sp3d>
                                    <a:bevelT w="165100" prst="coolSlant"/>
                                  </a:sp3d>
                                </p:spPr>
                                <p:style>
                                  <a:lnRef idx="2">
                                    <a:schemeClr val="accent1">
                                      <a:shade val="50000"/>
                                    </a:schemeClr>
                                  </a:lnRef>
                                  <a:fillRef idx="1">
                                    <a:schemeClr val="accent1"/>
                                  </a:fillRef>
                                  <a:effectRef idx="0">
                                    <a:schemeClr val="accent1"/>
                                  </a:effectRef>
                                  <a:fontRef idx="minor">
                                    <a:schemeClr val="lt1"/>
                                  </a:fontRef>
                                </p:style>
                                <p:txBody>
                                  <a:bodyPr rtlCol="0" anchor="ctr"/>
                                  <a:lstStyle/>
                                  <a:p>
                                    <a:pPr algn="ctr"/>
                                    <a:r>
                                      <a:rPr lang="fr-FR" sz="1400" b="1" dirty="0">
                                        <a:solidFill>
                                          <a:schemeClr val="tx1">
                                            <a:lumMod val="65000"/>
                                            <a:lumOff val="35000"/>
                                          </a:schemeClr>
                                        </a:solidFill>
                                        <a:latin typeface="Myriad Pro" pitchFamily="34" charset="0"/>
                                        <a:cs typeface="Times" charset="0"/>
                                      </a:rPr>
                                      <a:t>Autres M1</a:t>
                                    </a:r>
                                  </a:p>
                                </p:txBody>
                              </p:sp>
                              <p:sp>
                                <p:nvSpPr>
                                  <p:cNvPr id="67" name="AutoShape 118"/>
                                  <p:cNvSpPr>
                                    <a:spLocks noChangeArrowheads="1"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12143679" y="7115015"/>
                                    <a:ext cx="282030" cy="400050"/>
                                  </a:xfrm>
                                  <a:prstGeom prst="rightArrow">
                                    <a:avLst>
                                      <a:gd name="adj1" fmla="val 52619"/>
                                      <a:gd name="adj2" fmla="val 100000"/>
                                    </a:avLst>
                                  </a:prstGeom>
                                  <a:solidFill>
                                    <a:srgbClr val="FF66CC"/>
                                  </a:solidFill>
                                  <a:ln w="9525">
                                    <a:noFill/>
                                    <a:miter lim="800000"/>
                                    <a:headEnd/>
                                    <a:tailEnd/>
                                  </a:ln>
                                </p:spPr>
                                <p:txBody>
                                  <a:bodyPr wrap="none" anchor="ctr"/>
                                  <a:lstStyle/>
                                  <a:p>
                                    <a:endParaRPr lang="fr-FR" b="1">
                                      <a:latin typeface="Myriad Pro" pitchFamily="34" charset="0"/>
                                    </a:endParaRPr>
                                  </a:p>
                                </p:txBody>
                              </p:sp>
                              <p:sp>
                                <p:nvSpPr>
                                  <p:cNvPr id="68" name="Rectangle à coins arrondis 67"/>
                                  <p:cNvSpPr/>
                                  <p:nvPr/>
                                </p:nvSpPr>
                                <p:spPr>
                                  <a:xfrm>
                                    <a:off x="12457676" y="6810984"/>
                                    <a:ext cx="1728000" cy="1008112"/>
                                  </a:xfrm>
                                  <a:prstGeom prst="roundRect">
                                    <a:avLst>
                                      <a:gd name="adj" fmla="val 14462"/>
                                    </a:avLst>
                                  </a:prstGeom>
                                  <a:solidFill>
                                    <a:srgbClr val="ECC5FF">
                                      <a:alpha val="39000"/>
                                    </a:srgbClr>
                                  </a:solidFill>
                                  <a:ln>
                                    <a:noFill/>
                                  </a:ln>
                                  <a:scene3d>
                                    <a:camera prst="orthographicFront"/>
                                    <a:lightRig rig="threePt" dir="t"/>
                                  </a:scene3d>
                                  <a:sp3d>
                                    <a:bevelT w="165100" prst="coolSlant"/>
                                  </a:sp3d>
                                </p:spPr>
                                <p:style>
                                  <a:lnRef idx="2">
                                    <a:schemeClr val="accent1">
                                      <a:shade val="50000"/>
                                    </a:schemeClr>
                                  </a:lnRef>
                                  <a:fillRef idx="1">
                                    <a:schemeClr val="accent1"/>
                                  </a:fillRef>
                                  <a:effectRef idx="0">
                                    <a:schemeClr val="accent1"/>
                                  </a:effectRef>
                                  <a:fontRef idx="minor">
                                    <a:schemeClr val="lt1"/>
                                  </a:fontRef>
                                </p:style>
                                <p:txBody>
                                  <a:bodyPr lIns="0" rIns="0" rtlCol="0" anchor="ctr"/>
                                  <a:lstStyle/>
                                  <a:p>
                                    <a:pPr algn="ctr"/>
                                    <a:r>
                                      <a:rPr lang="fr-FR" sz="1300" b="1">
                                        <a:solidFill>
                                          <a:schemeClr val="tx1">
                                            <a:lumMod val="65000"/>
                                            <a:lumOff val="35000"/>
                                          </a:schemeClr>
                                        </a:solidFill>
                                        <a:latin typeface="Myriad Pro" pitchFamily="34" charset="0"/>
                                        <a:cs typeface="Times" charset="0"/>
                                      </a:rPr>
                                      <a:t>Cadres </a:t>
                                    </a:r>
                                    <a:r>
                                      <a:rPr lang="fr-FR" sz="1300" b="1" dirty="0">
                                        <a:solidFill>
                                          <a:schemeClr val="tx1">
                                            <a:lumMod val="65000"/>
                                            <a:lumOff val="35000"/>
                                          </a:schemeClr>
                                        </a:solidFill>
                                        <a:latin typeface="Myriad Pro" pitchFamily="34" charset="0"/>
                                        <a:cs typeface="Times" charset="0"/>
                                      </a:rPr>
                                      <a:t>dans l’industrie</a:t>
                                    </a:r>
                                    <a:r>
                                      <a:rPr lang="fr-FR" sz="1300" b="1">
                                        <a:solidFill>
                                          <a:schemeClr val="tx1">
                                            <a:lumMod val="65000"/>
                                            <a:lumOff val="35000"/>
                                          </a:schemeClr>
                                        </a:solidFill>
                                        <a:latin typeface="Myriad Pro" pitchFamily="34" charset="0"/>
                                        <a:cs typeface="Times" charset="0"/>
                                      </a:rPr>
                                      <a:t>, Enseignants</a:t>
                                    </a:r>
                                    <a:r>
                                      <a:rPr lang="fr-FR" sz="1300" b="1" dirty="0">
                                        <a:solidFill>
                                          <a:schemeClr val="tx1">
                                            <a:lumMod val="65000"/>
                                            <a:lumOff val="35000"/>
                                          </a:schemeClr>
                                        </a:solidFill>
                                        <a:latin typeface="Myriad Pro" pitchFamily="34" charset="0"/>
                                        <a:cs typeface="Times" charset="0"/>
                                      </a:rPr>
                                      <a:t>, Ingénieurs d’étude…</a:t>
                                    </a:r>
                                  </a:p>
                                </p:txBody>
                              </p:sp>
                              <p:grpSp>
                                <p:nvGrpSpPr>
                                  <p:cNvPr id="20" name="Groupe 19"/>
                                  <p:cNvGrpSpPr/>
                                  <p:nvPr/>
                                </p:nvGrpSpPr>
                                <p:grpSpPr>
                                  <a:xfrm>
                                    <a:off x="72108" y="7963112"/>
                                    <a:ext cx="14113568" cy="1152128"/>
                                    <a:chOff x="72108" y="8179136"/>
                                    <a:chExt cx="14113568" cy="1152128"/>
                                  </a:xfrm>
                                </p:grpSpPr>
                                <p:sp>
                                  <p:nvSpPr>
                                    <p:cNvPr id="116" name="Line 143"/>
                                    <p:cNvSpPr>
                                      <a:spLocks noChangeShapeType="1"/>
                                    </p:cNvSpPr>
                                    <p:nvPr/>
                                  </p:nvSpPr>
                                  <p:spPr bwMode="auto">
                                    <a:xfrm>
                                      <a:off x="6662380" y="8519384"/>
                                      <a:ext cx="0" cy="247084"/>
                                    </a:xfrm>
                                    <a:prstGeom prst="line">
                                      <a:avLst/>
                                    </a:prstGeom>
                                    <a:solidFill>
                                      <a:schemeClr val="bg1"/>
                                    </a:solidFill>
                                    <a:ln w="38100">
                                      <a:noFill/>
                                      <a:round/>
                                      <a:headEnd/>
                                      <a:tailEnd type="triangle" w="med" len="med"/>
                                    </a:ln>
                                  </p:spPr>
                                  <p:txBody>
                                    <a:bodyPr wrap="none" anchor="ctr"/>
                                    <a:lstStyle/>
                                    <a:p>
                                      <a:endParaRPr lang="fr-FR" b="1">
                                        <a:latin typeface="Myriad Pro" pitchFamily="34" charset="0"/>
                                      </a:endParaRPr>
                                    </a:p>
                                  </p:txBody>
                                </p:sp>
                                <p:sp>
                                  <p:nvSpPr>
                                    <p:cNvPr id="119" name="Rectangle 107"/>
                                    <p:cNvSpPr>
                                      <a:spLocks noChangeArrowheads="1"/>
                                    </p:cNvSpPr>
                                    <p:nvPr/>
                                  </p:nvSpPr>
                                  <p:spPr bwMode="auto">
                                    <a:xfrm>
                                      <a:off x="2016993" y="8220436"/>
                                      <a:ext cx="539750" cy="925512"/>
                                    </a:xfrm>
                                    <a:prstGeom prst="rect">
                                      <a:avLst/>
                                    </a:prstGeom>
                                    <a:noFill/>
                                    <a:ln w="9525">
                                      <a:noFill/>
                                      <a:miter lim="800000"/>
                                      <a:headEnd/>
                                      <a:tailEnd/>
                                    </a:ln>
                                  </p:spPr>
                                  <p:txBody>
                                    <a:bodyPr wrap="none" anchor="ctr"/>
                                    <a:lstStyle/>
                                    <a:p>
                                      <a:pPr algn="ctr" eaLnBrk="0" hangingPunct="0"/>
                                      <a:r>
                                        <a:rPr lang="fr-FR" sz="2400" b="1" dirty="0">
                                          <a:ln>
                                            <a:solidFill>
                                              <a:schemeClr val="accent1">
                                                <a:lumMod val="75000"/>
                                              </a:schemeClr>
                                            </a:solidFill>
                                          </a:ln>
                                          <a:solidFill>
                                            <a:srgbClr val="7ABC32"/>
                                          </a:solidFill>
                                          <a:latin typeface="Myriad Pro" pitchFamily="34" charset="0"/>
                                          <a:ea typeface="ＭＳ Ｐゴシック" pitchFamily="34" charset="-128"/>
                                        </a:rPr>
                                        <a:t>D</a:t>
                                      </a:r>
                                    </a:p>
                                  </p:txBody>
                                </p:sp>
                                <p:sp>
                                  <p:nvSpPr>
                                    <p:cNvPr id="124" name="Rectangle à coins arrondis 123"/>
                                    <p:cNvSpPr/>
                                    <p:nvPr/>
                                  </p:nvSpPr>
                                  <p:spPr>
                                    <a:xfrm>
                                      <a:off x="2588710" y="8245301"/>
                                      <a:ext cx="9461645" cy="864096"/>
                                    </a:xfrm>
                                    <a:prstGeom prst="roundRect">
                                      <a:avLst>
                                        <a:gd name="adj" fmla="val 14462"/>
                                      </a:avLst>
                                    </a:prstGeom>
                                    <a:solidFill>
                                      <a:srgbClr val="7ABC32"/>
                                    </a:solidFill>
                                    <a:ln>
                                      <a:noFill/>
                                    </a:ln>
                                    <a:scene3d>
                                      <a:camera prst="orthographicFront"/>
                                      <a:lightRig rig="threePt" dir="t"/>
                                    </a:scene3d>
                                    <a:sp3d>
                                      <a:bevelT w="165100" prst="coolSlant"/>
                                    </a:sp3d>
                                  </p:spPr>
                                  <p:style>
                                    <a:lnRef idx="2">
                                      <a:schemeClr val="accent1">
                                        <a:shade val="50000"/>
                                      </a:schemeClr>
                                    </a:lnRef>
                                    <a:fillRef idx="1">
                                      <a:schemeClr val="accent1"/>
                                    </a:fillRef>
                                    <a:effectRef idx="0">
                                      <a:schemeClr val="accent1"/>
                                    </a:effectRef>
                                    <a:fontRef idx="minor">
                                      <a:schemeClr val="lt1"/>
                                    </a:fontRef>
                                  </p:style>
                                  <p:txBody>
                                    <a:bodyPr rIns="36000" bIns="36000" rtlCol="0" anchor="ctr"/>
                                    <a:lstStyle/>
                                    <a:p>
                                      <a:pPr algn="ctr"/>
                                      <a:r>
                                        <a:rPr lang="fr-FR" sz="1400" b="1" dirty="0">
                                          <a:solidFill>
                                            <a:schemeClr val="tx1"/>
                                          </a:solidFill>
                                          <a:latin typeface="Myriad Pro" pitchFamily="34" charset="0"/>
                                          <a:cs typeface="Times" charset="0"/>
                                        </a:rPr>
                                        <a:t>DOCTORAT</a:t>
                                      </a:r>
                                      <a:endParaRPr lang="fr-FR" sz="1100" b="1" dirty="0">
                                        <a:solidFill>
                                          <a:schemeClr val="tx1"/>
                                        </a:solidFill>
                                        <a:latin typeface="Myriad Pro" pitchFamily="34" charset="0"/>
                                        <a:cs typeface="Times" charset="0"/>
                                      </a:endParaRPr>
                                    </a:p>
                                  </p:txBody>
                                </p:sp>
                                <p:sp>
                                  <p:nvSpPr>
                                    <p:cNvPr id="58" name="AutoShape 118"/>
                                    <p:cNvSpPr>
                                      <a:spLocks noChangeArrowheads="1"/>
                                    </p:cNvSpPr>
                                    <p:nvPr/>
                                  </p:nvSpPr>
                                  <p:spPr bwMode="auto">
                                    <a:xfrm>
                                      <a:off x="1800969" y="8483167"/>
                                      <a:ext cx="282030" cy="400050"/>
                                    </a:xfrm>
                                    <a:prstGeom prst="rightArrow">
                                      <a:avLst>
                                        <a:gd name="adj1" fmla="val 52619"/>
                                        <a:gd name="adj2" fmla="val 100000"/>
                                      </a:avLst>
                                    </a:prstGeom>
                                    <a:solidFill>
                                      <a:srgbClr val="FF66CC"/>
                                    </a:solidFill>
                                    <a:ln w="9525">
                                      <a:noFill/>
                                      <a:miter lim="800000"/>
                                      <a:headEnd/>
                                      <a:tailEnd/>
                                    </a:ln>
                                  </p:spPr>
                                  <p:txBody>
                                    <a:bodyPr wrap="none" anchor="ctr"/>
                                    <a:lstStyle/>
                                    <a:p>
                                      <a:endParaRPr lang="fr-FR" b="1">
                                        <a:latin typeface="Myriad Pro" pitchFamily="34" charset="0"/>
                                      </a:endParaRPr>
                                    </a:p>
                                  </p:txBody>
                                </p:sp>
                                <p:sp>
                                  <p:nvSpPr>
                                    <p:cNvPr id="59" name="Rectangle à coins arrondis 58"/>
                                    <p:cNvSpPr/>
                                    <p:nvPr/>
                                  </p:nvSpPr>
                                  <p:spPr>
                                    <a:xfrm>
                                      <a:off x="72108" y="8179136"/>
                                      <a:ext cx="1728192" cy="1008112"/>
                                    </a:xfrm>
                                    <a:prstGeom prst="roundRect">
                                      <a:avLst>
                                        <a:gd name="adj" fmla="val 14462"/>
                                      </a:avLst>
                                    </a:prstGeom>
                                    <a:solidFill>
                                      <a:srgbClr val="7ABC32">
                                        <a:alpha val="53000"/>
                                      </a:srgbClr>
                                    </a:solidFill>
                                    <a:ln>
                                      <a:noFill/>
                                    </a:ln>
                                    <a:scene3d>
                                      <a:camera prst="orthographicFront"/>
                                      <a:lightRig rig="threePt" dir="t"/>
                                    </a:scene3d>
                                    <a:sp3d>
                                      <a:bevelT w="165100" prst="coolSlant"/>
                                    </a:sp3d>
                                  </p:spPr>
                                  <p:style>
                                    <a:lnRef idx="2">
                                      <a:schemeClr val="accent1">
                                        <a:shade val="50000"/>
                                      </a:schemeClr>
                                    </a:lnRef>
                                    <a:fillRef idx="1">
                                      <a:schemeClr val="accent1"/>
                                    </a:fillRef>
                                    <a:effectRef idx="0">
                                      <a:schemeClr val="accent1"/>
                                    </a:effectRef>
                                    <a:fontRef idx="minor">
                                      <a:schemeClr val="lt1"/>
                                    </a:fontRef>
                                  </p:style>
                                  <p:txBody>
                                    <a:bodyPr rtlCol="0" anchor="ctr"/>
                                    <a:lstStyle/>
                                    <a:p>
                                      <a:pPr algn="ctr"/>
                                      <a:r>
                                        <a:rPr lang="fr-FR" sz="1400" b="1" dirty="0">
                                          <a:solidFill>
                                            <a:schemeClr val="tx1">
                                              <a:lumMod val="65000"/>
                                              <a:lumOff val="35000"/>
                                            </a:schemeClr>
                                          </a:solidFill>
                                          <a:latin typeface="Myriad Pro" pitchFamily="34" charset="0"/>
                                          <a:cs typeface="Times" charset="0"/>
                                        </a:rPr>
                                        <a:t>Autres M2</a:t>
                                      </a:r>
                                    </a:p>
                                    <a:p>
                                      <a:pPr algn="ctr"/>
                                      <a:r>
                                        <a:rPr lang="fr-FR" sz="1400" b="1" dirty="0">
                                          <a:solidFill>
                                            <a:schemeClr val="tx1">
                                              <a:lumMod val="65000"/>
                                              <a:lumOff val="35000"/>
                                            </a:schemeClr>
                                          </a:solidFill>
                                          <a:latin typeface="Myriad Pro" pitchFamily="34" charset="0"/>
                                          <a:cs typeface="Times" charset="0"/>
                                        </a:rPr>
                                        <a:t>Ingénieurs</a:t>
                                      </a:r>
                                    </a:p>
                                  </p:txBody>
                                </p:sp>
                                <p:sp>
                                  <p:nvSpPr>
                                    <p:cNvPr id="69" name="AutoShape 118"/>
                                    <p:cNvSpPr>
                                      <a:spLocks noChangeArrowheads="1"/>
                                    </p:cNvSpPr>
                                    <p:nvPr/>
                                  </p:nvSpPr>
                                  <p:spPr bwMode="auto">
                                    <a:xfrm>
                                      <a:off x="12143679" y="8576992"/>
                                      <a:ext cx="282030" cy="400050"/>
                                    </a:xfrm>
                                    <a:prstGeom prst="rightArrow">
                                      <a:avLst>
                                        <a:gd name="adj1" fmla="val 52619"/>
                                        <a:gd name="adj2" fmla="val 100000"/>
                                      </a:avLst>
                                    </a:prstGeom>
                                    <a:solidFill>
                                      <a:srgbClr val="FF66CC"/>
                                    </a:solidFill>
                                    <a:ln w="9525">
                                      <a:noFill/>
                                      <a:miter lim="800000"/>
                                      <a:headEnd/>
                                      <a:tailEnd/>
                                    </a:ln>
                                  </p:spPr>
                                  <p:txBody>
                                    <a:bodyPr wrap="none" anchor="ctr"/>
                                    <a:lstStyle/>
                                    <a:p>
                                      <a:endParaRPr lang="fr-FR" b="1">
                                        <a:latin typeface="Myriad Pro" pitchFamily="34" charset="0"/>
                                      </a:endParaRPr>
                                    </a:p>
                                  </p:txBody>
                                </p:sp>
                                <p:sp>
                                  <p:nvSpPr>
                                    <p:cNvPr id="70" name="Rectangle à coins arrondis 69"/>
                                    <p:cNvSpPr/>
                                    <p:nvPr/>
                                  </p:nvSpPr>
                                  <p:spPr>
                                    <a:xfrm>
                                      <a:off x="12457676" y="8222771"/>
                                      <a:ext cx="1728000" cy="1108493"/>
                                    </a:xfrm>
                                    <a:prstGeom prst="roundRect">
                                      <a:avLst>
                                        <a:gd name="adj" fmla="val 14462"/>
                                      </a:avLst>
                                    </a:prstGeom>
                                    <a:solidFill>
                                      <a:srgbClr val="7ABC32">
                                        <a:alpha val="53000"/>
                                      </a:srgbClr>
                                    </a:solidFill>
                                    <a:ln>
                                      <a:noFill/>
                                    </a:ln>
                                    <a:scene3d>
                                      <a:camera prst="orthographicFront"/>
                                      <a:lightRig rig="threePt" dir="t"/>
                                    </a:scene3d>
                                    <a:sp3d>
                                      <a:bevelT w="165100" prst="coolSlant"/>
                                    </a:sp3d>
                                  </p:spPr>
                                  <p:style>
                                    <a:lnRef idx="2">
                                      <a:schemeClr val="accent1">
                                        <a:shade val="50000"/>
                                      </a:schemeClr>
                                    </a:lnRef>
                                    <a:fillRef idx="1">
                                      <a:schemeClr val="accent1"/>
                                    </a:fillRef>
                                    <a:effectRef idx="0">
                                      <a:schemeClr val="accent1"/>
                                    </a:effectRef>
                                    <a:fontRef idx="minor">
                                      <a:schemeClr val="lt1"/>
                                    </a:fontRef>
                                  </p:style>
                                  <p:txBody>
                                    <a:bodyPr lIns="0" tIns="46800" rIns="0" rtlCol="0" anchor="ctr"/>
                                    <a:lstStyle/>
                                    <a:p>
                                      <a:pPr algn="ctr"/>
                                      <a:r>
                                        <a:rPr lang="fr-FR" sz="1300" b="1" dirty="0">
                                          <a:solidFill>
                                            <a:schemeClr val="tx1">
                                              <a:lumMod val="65000"/>
                                              <a:lumOff val="35000"/>
                                            </a:schemeClr>
                                          </a:solidFill>
                                          <a:latin typeface="Myriad Pro" pitchFamily="34" charset="0"/>
                                          <a:cs typeface="Times" charset="0"/>
                                        </a:rPr>
                                        <a:t>Cadre sup. </a:t>
                                      </a:r>
                                    </a:p>
                                    <a:p>
                                      <a:pPr algn="ctr"/>
                                      <a:r>
                                        <a:rPr lang="fr-FR" sz="1300" b="1" dirty="0">
                                          <a:solidFill>
                                            <a:schemeClr val="tx1">
                                              <a:lumMod val="65000"/>
                                              <a:lumOff val="35000"/>
                                            </a:schemeClr>
                                          </a:solidFill>
                                          <a:latin typeface="Myriad Pro" pitchFamily="34" charset="0"/>
                                          <a:cs typeface="Times" charset="0"/>
                                        </a:rPr>
                                        <a:t>secteur privé, </a:t>
                                      </a:r>
                                      <a:r>
                                        <a:rPr lang="fr-FR" sz="1250" b="1" dirty="0">
                                          <a:solidFill>
                                            <a:schemeClr val="tx1">
                                              <a:lumMod val="65000"/>
                                              <a:lumOff val="35000"/>
                                            </a:schemeClr>
                                          </a:solidFill>
                                          <a:latin typeface="Myriad Pro" pitchFamily="34" charset="0"/>
                                          <a:cs typeface="Times" charset="0"/>
                                        </a:rPr>
                                        <a:t>Ingénieur, Chercheur,</a:t>
                                      </a:r>
                                    </a:p>
                                    <a:p>
                                      <a:pPr algn="ctr"/>
                                      <a:r>
                                        <a:rPr lang="fr-FR" sz="1250" b="1" dirty="0">
                                          <a:solidFill>
                                            <a:schemeClr val="tx1">
                                              <a:lumMod val="65000"/>
                                              <a:lumOff val="35000"/>
                                            </a:schemeClr>
                                          </a:solidFill>
                                          <a:latin typeface="Myriad Pro" pitchFamily="34" charset="0"/>
                                          <a:cs typeface="Times" charset="0"/>
                                        </a:rPr>
                                        <a:t>Enseignant-Chercheur</a:t>
                                      </a:r>
                                    </a:p>
                                  </p:txBody>
                                </p:sp>
                              </p:grpSp>
                              <p:sp>
                                <p:nvSpPr>
                                  <p:cNvPr id="71" name="Rectangle 70"/>
                                  <p:cNvSpPr/>
                                  <p:nvPr/>
                                </p:nvSpPr>
                                <p:spPr>
                                  <a:xfrm>
                                    <a:off x="12132021" y="1476549"/>
                                    <a:ext cx="2232248" cy="584775"/>
                                  </a:xfrm>
                                  <a:prstGeom prst="rect">
                                    <a:avLst/>
                                  </a:prstGeom>
                                </p:spPr>
                                <p:txBody>
                                  <a:bodyPr wrap="square">
                                    <a:spAutoFit/>
                                  </a:bodyPr>
                                  <a:lstStyle/>
                                  <a:p>
                                    <a:pPr algn="ctr"/>
                                    <a:r>
                                      <a:rPr lang="fr-FR" sz="1600" b="1" i="1" dirty="0">
                                        <a:latin typeface="Myriad Pro" pitchFamily="34" charset="0"/>
                                        <a:ea typeface="ＭＳ Ｐゴシック" pitchFamily="34" charset="-128"/>
                                      </a:rPr>
                                      <a:t>SORTIES ou</a:t>
                                    </a:r>
                                  </a:p>
                                  <a:p>
                                    <a:pPr algn="ctr"/>
                                    <a:r>
                                      <a:rPr lang="fr-FR" sz="1600" b="1" i="1" dirty="0">
                                        <a:latin typeface="Myriad Pro" pitchFamily="34" charset="0"/>
                                        <a:ea typeface="ＭＳ Ｐゴシック" pitchFamily="34" charset="-128"/>
                                      </a:rPr>
                                      <a:t> SECTEURS D’ACTIVITÉS</a:t>
                                    </a:r>
                                  </a:p>
                                </p:txBody>
                              </p:sp>
                              <p:sp>
                                <p:nvSpPr>
                                  <p:cNvPr id="148" name="Rectangle 147"/>
                                  <p:cNvSpPr>
                                    <a:spLocks noChangeArrowheads="1"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2016993" y="4495063"/>
                                    <a:ext cx="539750" cy="742950"/>
                                  </a:xfrm>
                                  <a:prstGeom prst="rect">
                                    <a:avLst/>
                                  </a:prstGeom>
                                  <a:noFill/>
                                  <a:ln w="9525">
                                    <a:noFill/>
                                    <a:miter lim="800000"/>
                                    <a:headEnd/>
                                    <a:tailEnd/>
                                  </a:ln>
                                </p:spPr>
                                <p:txBody>
                                  <a:bodyPr wrap="none" anchor="ctr"/>
                                  <a:lstStyle/>
                                  <a:p>
                                    <a:pPr algn="ctr" eaLnBrk="0" hangingPunct="0"/>
                                    <a:r>
                                      <a:rPr lang="fr-FR" sz="2400" b="1" dirty="0">
                                        <a:ln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</a:ln>
                                        <a:solidFill>
                                          <a:srgbClr val="00B0F0"/>
                                        </a:solidFill>
                                        <a:latin typeface="Myriad Pro" pitchFamily="34" charset="0"/>
                                        <a:ea typeface="ＭＳ Ｐゴシック" pitchFamily="34" charset="-128"/>
                                      </a:rPr>
                                      <a:t>L</a:t>
                                    </a:r>
                                    <a:r>
                                      <a:rPr lang="fr-FR" sz="2000" b="1" dirty="0">
                                        <a:ln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</a:ln>
                                        <a:solidFill>
                                          <a:srgbClr val="00B0F0"/>
                                        </a:solidFill>
                                        <a:latin typeface="Myriad Pro" pitchFamily="34" charset="0"/>
                                        <a:ea typeface="ＭＳ Ｐゴシック" pitchFamily="34" charset="-128"/>
                                      </a:rPr>
                                      <a:t>3</a:t>
                                    </a:r>
                                    <a:endParaRPr lang="fr-FR" sz="2400" b="1" dirty="0">
                                      <a:ln>
                                        <a:solidFill>
                                          <a:schemeClr val="accent1">
                                            <a:lumMod val="75000"/>
                                          </a:schemeClr>
                                        </a:solidFill>
                                      </a:ln>
                                      <a:solidFill>
                                        <a:srgbClr val="00B0F0"/>
                                      </a:solidFill>
                                      <a:latin typeface="Myriad Pro" pitchFamily="34" charset="0"/>
                                      <a:ea typeface="ＭＳ Ｐゴシック" pitchFamily="34" charset="-128"/>
                                    </a:endParaRPr>
                                  </a:p>
                                </p:txBody>
                              </p:sp>
                              <p:sp>
                                <p:nvSpPr>
                                  <p:cNvPr id="61" name="AutoShape 118"/>
                                  <p:cNvSpPr>
                                    <a:spLocks noChangeArrowheads="1"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1800969" y="4666513"/>
                                    <a:ext cx="282030" cy="400050"/>
                                  </a:xfrm>
                                  <a:prstGeom prst="rightArrow">
                                    <a:avLst>
                                      <a:gd name="adj1" fmla="val 52619"/>
                                      <a:gd name="adj2" fmla="val 100000"/>
                                    </a:avLst>
                                  </a:prstGeom>
                                  <a:solidFill>
                                    <a:srgbClr val="FF66CC"/>
                                  </a:solidFill>
                                  <a:ln w="9525">
                                    <a:noFill/>
                                    <a:miter lim="800000"/>
                                    <a:headEnd/>
                                    <a:tailEnd/>
                                  </a:ln>
                                </p:spPr>
                                <p:txBody>
                                  <a:bodyPr wrap="none" anchor="ctr"/>
                                  <a:lstStyle/>
                                  <a:p>
                                    <a:endParaRPr lang="fr-FR" b="1">
                                      <a:latin typeface="Myriad Pro" pitchFamily="34" charset="0"/>
                                    </a:endParaRPr>
                                  </a:p>
                                </p:txBody>
                              </p:sp>
                              <p:sp>
                                <p:nvSpPr>
                                  <p:cNvPr id="62" name="Rectangle à coins arrondis 61"/>
                                  <p:cNvSpPr/>
                                  <p:nvPr/>
                                </p:nvSpPr>
                                <p:spPr>
                                  <a:xfrm>
                                    <a:off x="72108" y="4362482"/>
                                    <a:ext cx="1728192" cy="1008112"/>
                                  </a:xfrm>
                                  <a:prstGeom prst="roundRect">
                                    <a:avLst>
                                      <a:gd name="adj" fmla="val 14462"/>
                                    </a:avLst>
                                  </a:prstGeom>
                                  <a:solidFill>
                                    <a:srgbClr val="99CCFF">
                                      <a:alpha val="52000"/>
                                    </a:srgbClr>
                                  </a:solidFill>
                                  <a:ln>
                                    <a:noFill/>
                                  </a:ln>
                                  <a:scene3d>
                                    <a:camera prst="orthographicFront"/>
                                    <a:lightRig rig="threePt" dir="t"/>
                                  </a:scene3d>
                                  <a:sp3d>
                                    <a:bevelT w="165100" prst="coolSlant"/>
                                  </a:sp3d>
                                </p:spPr>
                                <p:style>
                                  <a:lnRef idx="2">
                                    <a:schemeClr val="accent1">
                                      <a:shade val="50000"/>
                                    </a:schemeClr>
                                  </a:lnRef>
                                  <a:fillRef idx="1">
                                    <a:schemeClr val="accent1"/>
                                  </a:fillRef>
                                  <a:effectRef idx="0">
                                    <a:schemeClr val="accent1"/>
                                  </a:effectRef>
                                  <a:fontRef idx="minor">
                                    <a:schemeClr val="lt1"/>
                                  </a:fontRef>
                                </p:style>
                                <p:txBody>
                                  <a:bodyPr rtlCol="0" anchor="ctr"/>
                                  <a:lstStyle/>
                                  <a:p>
                                    <a:pPr algn="ctr"/>
                                    <a:r>
                                      <a:rPr lang="fr-FR" sz="1400" b="1" dirty="0">
                                        <a:solidFill>
                                          <a:schemeClr val="tx1">
                                            <a:lumMod val="65000"/>
                                            <a:lumOff val="35000"/>
                                          </a:schemeClr>
                                        </a:solidFill>
                                        <a:latin typeface="Myriad Pro" pitchFamily="34" charset="0"/>
                                        <a:cs typeface="Times" charset="0"/>
                                      </a:rPr>
                                      <a:t>CPGE, BUT2, BTS,  </a:t>
                                    </a:r>
                                  </a:p>
                                  <a:p>
                                    <a:pPr algn="ctr"/>
                                    <a:r>
                                      <a:rPr lang="fr-FR" sz="1400" b="1" dirty="0">
                                        <a:solidFill>
                                          <a:schemeClr val="tx1">
                                            <a:lumMod val="65000"/>
                                            <a:lumOff val="35000"/>
                                          </a:schemeClr>
                                        </a:solidFill>
                                        <a:latin typeface="Myriad Pro" pitchFamily="34" charset="0"/>
                                        <a:cs typeface="Times" charset="0"/>
                                      </a:rPr>
                                      <a:t>autres UFR</a:t>
                                    </a:r>
                                  </a:p>
                                </p:txBody>
                              </p:sp>
                              <p:sp>
                                <p:nvSpPr>
                                  <p:cNvPr id="72" name="AutoShape 118"/>
                                  <p:cNvSpPr>
                                    <a:spLocks noChangeArrowheads="1"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12143679" y="4666513"/>
                                    <a:ext cx="282030" cy="400050"/>
                                  </a:xfrm>
                                  <a:prstGeom prst="rightArrow">
                                    <a:avLst>
                                      <a:gd name="adj1" fmla="val 52619"/>
                                      <a:gd name="adj2" fmla="val 100000"/>
                                    </a:avLst>
                                  </a:prstGeom>
                                  <a:solidFill>
                                    <a:srgbClr val="FF66CC"/>
                                  </a:solidFill>
                                  <a:ln w="9525">
                                    <a:noFill/>
                                    <a:miter lim="800000"/>
                                    <a:headEnd/>
                                    <a:tailEnd/>
                                  </a:ln>
                                </p:spPr>
                                <p:txBody>
                                  <a:bodyPr wrap="none" anchor="ctr"/>
                                  <a:lstStyle/>
                                  <a:p>
                                    <a:endParaRPr lang="fr-FR" b="1">
                                      <a:latin typeface="Myriad Pro" pitchFamily="34" charset="0"/>
                                    </a:endParaRPr>
                                  </a:p>
                                </p:txBody>
                              </p:sp>
                              <p:sp>
                                <p:nvSpPr>
                                  <p:cNvPr id="73" name="Rectangle à coins arrondis 72"/>
                                  <p:cNvSpPr/>
                                  <p:nvPr/>
                                </p:nvSpPr>
                                <p:spPr>
                                  <a:xfrm>
                                    <a:off x="12457676" y="4362482"/>
                                    <a:ext cx="1728000" cy="1008112"/>
                                  </a:xfrm>
                                  <a:prstGeom prst="roundRect">
                                    <a:avLst>
                                      <a:gd name="adj" fmla="val 14462"/>
                                    </a:avLst>
                                  </a:prstGeom>
                                  <a:solidFill>
                                    <a:srgbClr val="99CCFF">
                                      <a:alpha val="52000"/>
                                    </a:srgbClr>
                                  </a:solidFill>
                                  <a:ln>
                                    <a:noFill/>
                                  </a:ln>
                                  <a:scene3d>
                                    <a:camera prst="orthographicFront"/>
                                    <a:lightRig rig="threePt" dir="t"/>
                                  </a:scene3d>
                                  <a:sp3d>
                                    <a:bevelT w="165100" prst="coolSlant"/>
                                  </a:sp3d>
                                </p:spPr>
                                <p:style>
                                  <a:lnRef idx="2">
                                    <a:schemeClr val="accent1">
                                      <a:shade val="50000"/>
                                    </a:schemeClr>
                                  </a:lnRef>
                                  <a:fillRef idx="1">
                                    <a:schemeClr val="accent1"/>
                                  </a:fillRef>
                                  <a:effectRef idx="0">
                                    <a:schemeClr val="accent1"/>
                                  </a:effectRef>
                                  <a:fontRef idx="minor">
                                    <a:schemeClr val="lt1"/>
                                  </a:fontRef>
                                </p:style>
                                <p:txBody>
                                  <a:bodyPr rtlCol="0" anchor="ctr"/>
                                  <a:lstStyle/>
                                  <a:p>
                                    <a:pPr algn="ctr"/>
                                    <a:r>
                                      <a:rPr lang="fr-FR" sz="1400" b="1" dirty="0">
                                        <a:solidFill>
                                          <a:schemeClr val="tx1">
                                            <a:lumMod val="65000"/>
                                            <a:lumOff val="35000"/>
                                          </a:schemeClr>
                                        </a:solidFill>
                                        <a:latin typeface="Myriad Pro" pitchFamily="34" charset="0"/>
                                        <a:cs typeface="Times" charset="0"/>
                                      </a:rPr>
                                      <a:t>Techniciens supérieurs,</a:t>
                                    </a:r>
                                  </a:p>
                                  <a:p>
                                    <a:pPr algn="ctr"/>
                                    <a:r>
                                      <a:rPr lang="fr-FR" sz="1400" b="1" dirty="0">
                                        <a:solidFill>
                                          <a:schemeClr val="tx1">
                                            <a:lumMod val="65000"/>
                                            <a:lumOff val="35000"/>
                                          </a:schemeClr>
                                        </a:solidFill>
                                        <a:latin typeface="Myriad Pro" pitchFamily="34" charset="0"/>
                                        <a:cs typeface="Times" charset="0"/>
                                      </a:rPr>
                                      <a:t>Autres Masters </a:t>
                                    </a:r>
                                  </a:p>
                                </p:txBody>
                              </p:sp>
                              <p:sp>
                                <p:nvSpPr>
                                  <p:cNvPr id="146" name="Line 190"/>
                                  <p:cNvSpPr>
                                    <a:spLocks noChangeShapeType="1"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10889466" y="4718472"/>
                                    <a:ext cx="0" cy="228600"/>
                                  </a:xfrm>
                                  <a:prstGeom prst="line">
                                    <a:avLst/>
                                  </a:prstGeom>
                                  <a:solidFill>
                                    <a:schemeClr val="bg1"/>
                                  </a:solidFill>
                                  <a:ln w="38100">
                                    <a:noFill/>
                                    <a:round/>
                                    <a:headEnd/>
                                    <a:tailEnd type="triangle" w="med" len="med"/>
                                  </a:ln>
                                </p:spPr>
                                <p:txBody>
                                  <a:bodyPr wrap="none" anchor="ctr"/>
                                  <a:lstStyle/>
                                  <a:p>
                                    <a:endParaRPr lang="fr-FR" b="1">
                                      <a:latin typeface="Myriad Pro" pitchFamily="34" charset="0"/>
                                    </a:endParaRPr>
                                  </a:p>
                                </p:txBody>
                              </p:sp>
                              <p:sp>
                                <p:nvSpPr>
                                  <p:cNvPr id="143" name="Line 154"/>
                                  <p:cNvSpPr>
                                    <a:spLocks noChangeShapeType="1"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3571936" y="4704050"/>
                                    <a:ext cx="0" cy="228600"/>
                                  </a:xfrm>
                                  <a:prstGeom prst="line">
                                    <a:avLst/>
                                  </a:prstGeom>
                                  <a:solidFill>
                                    <a:schemeClr val="bg1"/>
                                  </a:solidFill>
                                  <a:ln w="38100">
                                    <a:noFill/>
                                    <a:round/>
                                    <a:headEnd/>
                                    <a:tailEnd type="triangle" w="med" len="med"/>
                                  </a:ln>
                                </p:spPr>
                                <p:txBody>
                                  <a:bodyPr wrap="none" anchor="ctr"/>
                                  <a:lstStyle/>
                                  <a:p>
                                    <a:endParaRPr lang="fr-FR" b="1">
                                      <a:latin typeface="Myriad Pro" pitchFamily="34" charset="0"/>
                                    </a:endParaRPr>
                                  </a:p>
                                </p:txBody>
                              </p:sp>
                              <p:sp>
                                <p:nvSpPr>
                                  <p:cNvPr id="95" name="Rectangle 101"/>
                                  <p:cNvSpPr>
                                    <a:spLocks noChangeArrowheads="1"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2016993" y="5666365"/>
                                    <a:ext cx="539750" cy="935038"/>
                                  </a:xfrm>
                                  <a:prstGeom prst="rect">
                                    <a:avLst/>
                                  </a:prstGeom>
                                  <a:noFill/>
                                  <a:ln w="9525">
                                    <a:noFill/>
                                    <a:miter lim="800000"/>
                                    <a:headEnd/>
                                    <a:tailEnd/>
                                  </a:ln>
                                </p:spPr>
                                <p:txBody>
                                  <a:bodyPr wrap="none" anchor="ctr"/>
                                  <a:lstStyle/>
                                  <a:p>
                                    <a:pPr algn="ctr" eaLnBrk="0" hangingPunct="0"/>
                                    <a:r>
                                      <a:rPr lang="fr-FR" sz="2400" b="1" dirty="0">
                                        <a:ln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</a:ln>
                                        <a:solidFill>
                                          <a:srgbClr val="005DA2"/>
                                        </a:solidFill>
                                        <a:latin typeface="Myriad Pro" pitchFamily="34" charset="0"/>
                                        <a:ea typeface="ＭＳ Ｐゴシック" pitchFamily="34" charset="-128"/>
                                      </a:rPr>
                                      <a:t>M</a:t>
                                    </a:r>
                                    <a:r>
                                      <a:rPr lang="fr-FR" sz="2000" b="1" dirty="0">
                                        <a:ln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</a:ln>
                                        <a:solidFill>
                                          <a:srgbClr val="005DA2"/>
                                        </a:solidFill>
                                        <a:latin typeface="Myriad Pro" pitchFamily="34" charset="0"/>
                                        <a:ea typeface="ＭＳ Ｐゴシック" pitchFamily="34" charset="-128"/>
                                      </a:rPr>
                                      <a:t>1</a:t>
                                    </a:r>
                                    <a:endParaRPr lang="fr-FR" sz="2400" b="1" dirty="0">
                                      <a:ln>
                                        <a:solidFill>
                                          <a:schemeClr val="accent1">
                                            <a:lumMod val="75000"/>
                                          </a:schemeClr>
                                        </a:solidFill>
                                      </a:ln>
                                      <a:solidFill>
                                        <a:srgbClr val="005DA2"/>
                                      </a:solidFill>
                                      <a:latin typeface="Myriad Pro" pitchFamily="34" charset="0"/>
                                      <a:ea typeface="ＭＳ Ｐゴシック" pitchFamily="34" charset="-128"/>
                                    </a:endParaRPr>
                                  </a:p>
                                </p:txBody>
                              </p:sp>
                              <p:sp>
                                <p:nvSpPr>
                                  <p:cNvPr id="54" name="AutoShape 118"/>
                                  <p:cNvSpPr>
                                    <a:spLocks noChangeArrowheads="1"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1800969" y="5933859"/>
                                    <a:ext cx="282030" cy="400050"/>
                                  </a:xfrm>
                                  <a:prstGeom prst="rightArrow">
                                    <a:avLst>
                                      <a:gd name="adj1" fmla="val 52619"/>
                                      <a:gd name="adj2" fmla="val 100000"/>
                                    </a:avLst>
                                  </a:prstGeom>
                                  <a:solidFill>
                                    <a:srgbClr val="FF66CC"/>
                                  </a:solidFill>
                                  <a:ln w="9525">
                                    <a:noFill/>
                                    <a:miter lim="800000"/>
                                    <a:headEnd/>
                                    <a:tailEnd/>
                                  </a:ln>
                                </p:spPr>
                                <p:txBody>
                                  <a:bodyPr wrap="none" anchor="ctr"/>
                                  <a:lstStyle/>
                                  <a:p>
                                    <a:endParaRPr lang="fr-FR" b="1">
                                      <a:latin typeface="Myriad Pro" pitchFamily="34" charset="0"/>
                                    </a:endParaRPr>
                                  </a:p>
                                </p:txBody>
                              </p:sp>
                              <p:sp>
                                <p:nvSpPr>
                                  <p:cNvPr id="55" name="Rectangle à coins arrondis 54"/>
                                  <p:cNvSpPr/>
                                  <p:nvPr/>
                                </p:nvSpPr>
                                <p:spPr>
                                  <a:xfrm>
                                    <a:off x="72108" y="5629828"/>
                                    <a:ext cx="1728192" cy="1008112"/>
                                  </a:xfrm>
                                  <a:prstGeom prst="roundRect">
                                    <a:avLst>
                                      <a:gd name="adj" fmla="val 14462"/>
                                    </a:avLst>
                                  </a:prstGeom>
                                  <a:solidFill>
                                    <a:srgbClr val="ECC5FF">
                                      <a:alpha val="39000"/>
                                    </a:srgbClr>
                                  </a:solidFill>
                                  <a:ln>
                                    <a:noFill/>
                                  </a:ln>
                                  <a:scene3d>
                                    <a:camera prst="orthographicFront"/>
                                    <a:lightRig rig="threePt" dir="t"/>
                                  </a:scene3d>
                                  <a:sp3d>
                                    <a:bevelT w="165100" prst="coolSlant"/>
                                  </a:sp3d>
                                </p:spPr>
                                <p:style>
                                  <a:lnRef idx="2">
                                    <a:schemeClr val="accent1">
                                      <a:shade val="50000"/>
                                    </a:schemeClr>
                                  </a:lnRef>
                                  <a:fillRef idx="1">
                                    <a:schemeClr val="accent1"/>
                                  </a:fillRef>
                                  <a:effectRef idx="0">
                                    <a:schemeClr val="accent1"/>
                                  </a:effectRef>
                                  <a:fontRef idx="minor">
                                    <a:schemeClr val="lt1"/>
                                  </a:fontRef>
                                </p:style>
                                <p:txBody>
                                  <a:bodyPr rtlCol="0" anchor="ctr"/>
                                  <a:lstStyle/>
                                  <a:p>
                                    <a:pPr algn="ctr"/>
                                    <a:r>
                                      <a:rPr lang="fr-FR" sz="1400" b="1" dirty="0">
                                        <a:solidFill>
                                          <a:schemeClr val="tx1">
                                            <a:lumMod val="65000"/>
                                            <a:lumOff val="35000"/>
                                          </a:schemeClr>
                                        </a:solidFill>
                                        <a:latin typeface="Myriad Pro" pitchFamily="34" charset="0"/>
                                        <a:cs typeface="Times" charset="0"/>
                                      </a:rPr>
                                      <a:t>Autres L3, BUT3</a:t>
                                    </a:r>
                                  </a:p>
                                </p:txBody>
                              </p:sp>
                              <p:sp>
                                <p:nvSpPr>
                                  <p:cNvPr id="65" name="AutoShape 118"/>
                                  <p:cNvSpPr>
                                    <a:spLocks noChangeArrowheads="1"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12143679" y="5962887"/>
                                    <a:ext cx="282030" cy="400050"/>
                                  </a:xfrm>
                                  <a:prstGeom prst="rightArrow">
                                    <a:avLst>
                                      <a:gd name="adj1" fmla="val 52619"/>
                                      <a:gd name="adj2" fmla="val 100000"/>
                                    </a:avLst>
                                  </a:prstGeom>
                                  <a:solidFill>
                                    <a:srgbClr val="FF66CC"/>
                                  </a:solidFill>
                                  <a:ln w="9525">
                                    <a:noFill/>
                                    <a:miter lim="800000"/>
                                    <a:headEnd/>
                                    <a:tailEnd/>
                                  </a:ln>
                                </p:spPr>
                                <p:txBody>
                                  <a:bodyPr wrap="none" anchor="ctr"/>
                                  <a:lstStyle/>
                                  <a:p>
                                    <a:endParaRPr lang="fr-FR" b="1">
                                      <a:latin typeface="Myriad Pro" pitchFamily="34" charset="0"/>
                                    </a:endParaRPr>
                                  </a:p>
                                </p:txBody>
                              </p:sp>
                              <p:sp>
                                <p:nvSpPr>
                                  <p:cNvPr id="66" name="Rectangle à coins arrondis 65"/>
                                  <p:cNvSpPr/>
                                  <p:nvPr/>
                                </p:nvSpPr>
                                <p:spPr>
                                  <a:xfrm>
                                    <a:off x="12457676" y="5658856"/>
                                    <a:ext cx="1728000" cy="1008112"/>
                                  </a:xfrm>
                                  <a:prstGeom prst="roundRect">
                                    <a:avLst>
                                      <a:gd name="adj" fmla="val 14462"/>
                                    </a:avLst>
                                  </a:prstGeom>
                                  <a:solidFill>
                                    <a:srgbClr val="ECC5FF">
                                      <a:alpha val="39000"/>
                                    </a:srgbClr>
                                  </a:solidFill>
                                  <a:ln>
                                    <a:noFill/>
                                  </a:ln>
                                  <a:scene3d>
                                    <a:camera prst="orthographicFront"/>
                                    <a:lightRig rig="threePt" dir="t"/>
                                  </a:scene3d>
                                  <a:sp3d>
                                    <a:bevelT w="165100" prst="coolSlant"/>
                                  </a:sp3d>
                                </p:spPr>
                                <p:style>
                                  <a:lnRef idx="2">
                                    <a:schemeClr val="accent1">
                                      <a:shade val="50000"/>
                                    </a:schemeClr>
                                  </a:lnRef>
                                  <a:fillRef idx="1">
                                    <a:schemeClr val="accent1"/>
                                  </a:fillRef>
                                  <a:effectRef idx="0">
                                    <a:schemeClr val="accent1"/>
                                  </a:effectRef>
                                  <a:fontRef idx="minor">
                                    <a:schemeClr val="lt1"/>
                                  </a:fontRef>
                                </p:style>
                                <p:txBody>
                                  <a:bodyPr rtlCol="0" anchor="ctr"/>
                                  <a:lstStyle/>
                                  <a:p>
                                    <a:pPr algn="ctr"/>
                                    <a:r>
                                      <a:rPr lang="fr-FR" sz="1400" b="1" dirty="0">
                                        <a:solidFill>
                                          <a:schemeClr val="tx1">
                                            <a:lumMod val="65000"/>
                                            <a:lumOff val="35000"/>
                                          </a:schemeClr>
                                        </a:solidFill>
                                        <a:latin typeface="Myriad Pro" pitchFamily="34" charset="0"/>
                                        <a:cs typeface="Times" charset="0"/>
                                      </a:rPr>
                                      <a:t>Ecoles d’ingénieurs,</a:t>
                                    </a:r>
                                  </a:p>
                                  <a:p>
                                    <a:pPr algn="ctr"/>
                                    <a:r>
                                      <a:rPr lang="fr-FR" sz="1400" b="1" dirty="0">
                                        <a:solidFill>
                                          <a:schemeClr val="tx1">
                                            <a:lumMod val="65000"/>
                                            <a:lumOff val="35000"/>
                                          </a:schemeClr>
                                        </a:solidFill>
                                        <a:latin typeface="Myriad Pro" pitchFamily="34" charset="0"/>
                                        <a:cs typeface="Times" charset="0"/>
                                      </a:rPr>
                                      <a:t>Autres M2</a:t>
                                    </a:r>
                                  </a:p>
                                </p:txBody>
                              </p:sp>
                              <p:grpSp>
                                <p:nvGrpSpPr>
                                  <p:cNvPr id="7" name="Groupe 6"/>
                                  <p:cNvGrpSpPr/>
                                  <p:nvPr/>
                                </p:nvGrpSpPr>
                                <p:grpSpPr>
                                  <a:xfrm>
                                    <a:off x="2593057" y="5653013"/>
                                    <a:ext cx="9457298" cy="2169765"/>
                                    <a:chOff x="2593057" y="5653013"/>
                                    <a:chExt cx="9457298" cy="2169765"/>
                                  </a:xfrm>
                                </p:grpSpPr>
                                <p:sp>
                                  <p:nvSpPr>
                                    <p:cNvPr id="125" name="Rectangle à coins arrondis 124"/>
                                    <p:cNvSpPr/>
                                    <p:nvPr/>
                                  </p:nvSpPr>
                                  <p:spPr>
                                    <a:xfrm>
                                      <a:off x="10250355" y="5937027"/>
                                      <a:ext cx="1800000" cy="1885751"/>
                                    </a:xfrm>
                                    <a:prstGeom prst="roundRect">
                                      <a:avLst>
                                        <a:gd name="adj" fmla="val 12120"/>
                                      </a:avLst>
                                    </a:prstGeom>
                                    <a:solidFill>
                                      <a:srgbClr val="ECC5FF"/>
                                    </a:solidFill>
                                    <a:ln>
                                      <a:solidFill>
                                        <a:srgbClr val="ECC5FF"/>
                                      </a:solidFill>
                                    </a:ln>
                                  </p:spPr>
                                  <p:style>
                                    <a:lnRef idx="2">
                                      <a:schemeClr val="accent1">
                                        <a:shade val="50000"/>
                                      </a:schemeClr>
                                    </a:lnRef>
                                    <a:fillRef idx="1">
                                      <a:schemeClr val="accent1"/>
                                    </a:fillRef>
                                    <a:effectRef idx="0">
                                      <a:schemeClr val="accent1"/>
                                    </a:effectRef>
                                    <a:fontRef idx="minor">
                                      <a:schemeClr val="lt1"/>
                                    </a:fontRef>
                                  </p:style>
                                  <p:txBody>
                                    <a:bodyPr rtlCol="0" anchor="ctr"/>
                                    <a:lstStyle/>
                                    <a:p>
                                      <a:pPr algn="ctr"/>
                                      <a:endParaRPr lang="fr-FR"/>
                                    </a:p>
                                  </p:txBody>
                                </p:sp>
                                <p:sp>
                                  <p:nvSpPr>
                                    <p:cNvPr id="121" name="Rectangle à coins arrondis 120"/>
                                    <p:cNvSpPr/>
                                    <p:nvPr/>
                                  </p:nvSpPr>
                                  <p:spPr>
                                    <a:xfrm>
                                      <a:off x="8336030" y="5937027"/>
                                      <a:ext cx="1800000" cy="1885751"/>
                                    </a:xfrm>
                                    <a:prstGeom prst="roundRect">
                                      <a:avLst>
                                        <a:gd name="adj" fmla="val 12120"/>
                                      </a:avLst>
                                    </a:prstGeom>
                                    <a:solidFill>
                                      <a:srgbClr val="ECC5FF"/>
                                    </a:solidFill>
                                    <a:ln>
                                      <a:solidFill>
                                        <a:srgbClr val="ECC5FF"/>
                                      </a:solidFill>
                                    </a:ln>
                                  </p:spPr>
                                  <p:style>
                                    <a:lnRef idx="2">
                                      <a:schemeClr val="accent1">
                                        <a:shade val="50000"/>
                                      </a:schemeClr>
                                    </a:lnRef>
                                    <a:fillRef idx="1">
                                      <a:schemeClr val="accent1"/>
                                    </a:fillRef>
                                    <a:effectRef idx="0">
                                      <a:schemeClr val="accent1"/>
                                    </a:effectRef>
                                    <a:fontRef idx="minor">
                                      <a:schemeClr val="lt1"/>
                                    </a:fontRef>
                                  </p:style>
                                  <p:txBody>
                                    <a:bodyPr rtlCol="0" anchor="ctr"/>
                                    <a:lstStyle/>
                                    <a:p>
                                      <a:pPr algn="ctr"/>
                                      <a:endParaRPr lang="fr-FR"/>
                                    </a:p>
                                  </p:txBody>
                                </p:sp>
                                <p:sp>
                                  <p:nvSpPr>
                                    <p:cNvPr id="118" name="Rectangle à coins arrondis 117"/>
                                    <p:cNvSpPr/>
                                    <p:nvPr/>
                                  </p:nvSpPr>
                                  <p:spPr>
                                    <a:xfrm>
                                      <a:off x="6421706" y="5748452"/>
                                      <a:ext cx="1800000" cy="2074326"/>
                                    </a:xfrm>
                                    <a:prstGeom prst="roundRect">
                                      <a:avLst>
                                        <a:gd name="adj" fmla="val 12120"/>
                                      </a:avLst>
                                    </a:prstGeom>
                                    <a:solidFill>
                                      <a:srgbClr val="ECC5FF"/>
                                    </a:solidFill>
                                    <a:ln>
                                      <a:solidFill>
                                        <a:srgbClr val="ECC5FF"/>
                                      </a:solidFill>
                                    </a:ln>
                                  </p:spPr>
                                  <p:style>
                                    <a:lnRef idx="2">
                                      <a:schemeClr val="accent1">
                                        <a:shade val="50000"/>
                                      </a:schemeClr>
                                    </a:lnRef>
                                    <a:fillRef idx="1">
                                      <a:schemeClr val="accent1"/>
                                    </a:fillRef>
                                    <a:effectRef idx="0">
                                      <a:schemeClr val="accent1"/>
                                    </a:effectRef>
                                    <a:fontRef idx="minor">
                                      <a:schemeClr val="lt1"/>
                                    </a:fontRef>
                                  </p:style>
                                  <p:txBody>
                                    <a:bodyPr rtlCol="0" anchor="ctr"/>
                                    <a:lstStyle/>
                                    <a:p>
                                      <a:pPr algn="ctr"/>
                                      <a:endParaRPr lang="fr-FR"/>
                                    </a:p>
                                  </p:txBody>
                                </p:sp>
                                <p:sp>
                                  <p:nvSpPr>
                                    <p:cNvPr id="117" name="Rectangle à coins arrondis 116"/>
                                    <p:cNvSpPr/>
                                    <p:nvPr/>
                                  </p:nvSpPr>
                                  <p:spPr>
                                    <a:xfrm>
                                      <a:off x="4507382" y="5679008"/>
                                      <a:ext cx="1800000" cy="2143770"/>
                                    </a:xfrm>
                                    <a:prstGeom prst="roundRect">
                                      <a:avLst>
                                        <a:gd name="adj" fmla="val 12120"/>
                                      </a:avLst>
                                    </a:prstGeom>
                                    <a:solidFill>
                                      <a:srgbClr val="ECC5FF"/>
                                    </a:solidFill>
                                    <a:ln>
                                      <a:solidFill>
                                        <a:srgbClr val="ECC5FF"/>
                                      </a:solidFill>
                                    </a:ln>
                                  </p:spPr>
                                  <p:style>
                                    <a:lnRef idx="2">
                                      <a:schemeClr val="accent1">
                                        <a:shade val="50000"/>
                                      </a:schemeClr>
                                    </a:lnRef>
                                    <a:fillRef idx="1">
                                      <a:schemeClr val="accent1"/>
                                    </a:fillRef>
                                    <a:effectRef idx="0">
                                      <a:schemeClr val="accent1"/>
                                    </a:effectRef>
                                    <a:fontRef idx="minor">
                                      <a:schemeClr val="lt1"/>
                                    </a:fontRef>
                                  </p:style>
                                  <p:txBody>
                                    <a:bodyPr rtlCol="0" anchor="ctr"/>
                                    <a:lstStyle/>
                                    <a:p>
                                      <a:pPr algn="ctr"/>
                                      <a:endParaRPr lang="fr-FR"/>
                                    </a:p>
                                  </p:txBody>
                                </p:sp>
                                <p:sp>
                                  <p:nvSpPr>
                                    <p:cNvPr id="115" name="Rectangle à coins arrondis 114"/>
                                    <p:cNvSpPr/>
                                    <p:nvPr/>
                                  </p:nvSpPr>
                                  <p:spPr>
                                    <a:xfrm>
                                      <a:off x="2593058" y="5666297"/>
                                      <a:ext cx="1800000" cy="2143770"/>
                                    </a:xfrm>
                                    <a:prstGeom prst="roundRect">
                                      <a:avLst>
                                        <a:gd name="adj" fmla="val 12120"/>
                                      </a:avLst>
                                    </a:prstGeom>
                                    <a:solidFill>
                                      <a:srgbClr val="ECC5FF"/>
                                    </a:solidFill>
                                    <a:ln>
                                      <a:solidFill>
                                        <a:srgbClr val="ECC5FF"/>
                                      </a:solidFill>
                                    </a:ln>
                                  </p:spPr>
                                  <p:style>
                                    <a:lnRef idx="2">
                                      <a:schemeClr val="accent1">
                                        <a:shade val="50000"/>
                                      </a:schemeClr>
                                    </a:lnRef>
                                    <a:fillRef idx="1">
                                      <a:schemeClr val="accent1"/>
                                    </a:fillRef>
                                    <a:effectRef idx="0">
                                      <a:schemeClr val="accent1"/>
                                    </a:effectRef>
                                    <a:fontRef idx="minor">
                                      <a:schemeClr val="lt1"/>
                                    </a:fontRef>
                                  </p:style>
                                  <p:txBody>
                                    <a:bodyPr rtlCol="0" anchor="ctr"/>
                                    <a:lstStyle/>
                                    <a:p>
                                      <a:pPr algn="ctr"/>
                                      <a:endParaRPr lang="fr-FR"/>
                                    </a:p>
                                  </p:txBody>
                                </p:sp>
                                <p:sp>
                                  <p:nvSpPr>
                                    <p:cNvPr id="96" name="Line 143"/>
                                    <p:cNvSpPr>
                                      <a:spLocks noChangeShapeType="1"/>
                                    </p:cNvSpPr>
                                    <p:nvPr/>
                                  </p:nvSpPr>
                                  <p:spPr bwMode="auto">
                                    <a:xfrm>
                                      <a:off x="6051091" y="5913054"/>
                                      <a:ext cx="0" cy="247084"/>
                                    </a:xfrm>
                                    <a:prstGeom prst="line">
                                      <a:avLst/>
                                    </a:prstGeom>
                                    <a:solidFill>
                                      <a:schemeClr val="bg1"/>
                                    </a:solidFill>
                                    <a:ln w="38100">
                                      <a:noFill/>
                                      <a:round/>
                                      <a:headEnd/>
                                      <a:tailEnd type="triangle" w="med" len="med"/>
                                    </a:ln>
                                  </p:spPr>
                                  <p:txBody>
                                    <a:bodyPr wrap="none" anchor="ctr"/>
                                    <a:lstStyle/>
                                    <a:p>
                                      <a:endParaRPr lang="fr-FR" b="1">
                                        <a:latin typeface="Myriad Pro" pitchFamily="34" charset="0"/>
                                      </a:endParaRPr>
                                    </a:p>
                                  </p:txBody>
                                </p:sp>
                                <p:sp>
                                  <p:nvSpPr>
                                    <p:cNvPr id="97" name="Line 215"/>
                                    <p:cNvSpPr>
                                      <a:spLocks noChangeShapeType="1"/>
                                    </p:cNvSpPr>
                                    <p:nvPr/>
                                  </p:nvSpPr>
                                  <p:spPr bwMode="auto">
                                    <a:xfrm>
                                      <a:off x="4013719" y="5926891"/>
                                      <a:ext cx="0" cy="219411"/>
                                    </a:xfrm>
                                    <a:prstGeom prst="line">
                                      <a:avLst/>
                                    </a:prstGeom>
                                    <a:solidFill>
                                      <a:schemeClr val="bg1"/>
                                    </a:solidFill>
                                    <a:ln w="38100">
                                      <a:noFill/>
                                      <a:round/>
                                      <a:headEnd/>
                                      <a:tailEnd type="triangle" w="med" len="med"/>
                                    </a:ln>
                                  </p:spPr>
                                  <p:txBody>
                                    <a:bodyPr wrap="none" anchor="ctr"/>
                                    <a:lstStyle/>
                                    <a:p>
                                      <a:endParaRPr lang="fr-FR" b="1">
                                        <a:latin typeface="Myriad Pro" pitchFamily="34" charset="0"/>
                                      </a:endParaRPr>
                                    </a:p>
                                  </p:txBody>
                                </p:sp>
                                <p:sp>
                                  <p:nvSpPr>
                                    <p:cNvPr id="103" name="Rectangle à coins arrondis 102"/>
                                    <p:cNvSpPr/>
                                    <p:nvPr/>
                                  </p:nvSpPr>
                                  <p:spPr>
                                    <a:xfrm>
                                      <a:off x="6421706" y="5653013"/>
                                      <a:ext cx="1800000" cy="1008000"/>
                                    </a:xfrm>
                                    <a:prstGeom prst="roundRect">
                                      <a:avLst>
                                        <a:gd name="adj" fmla="val 14462"/>
                                      </a:avLst>
                                    </a:prstGeom>
                                    <a:solidFill>
                                      <a:srgbClr val="ECC5FF"/>
                                    </a:solidFill>
                                    <a:ln>
                                      <a:noFill/>
                                    </a:ln>
                                    <a:scene3d>
                                      <a:camera prst="orthographicFront"/>
                                      <a:lightRig rig="threePt" dir="t"/>
                                    </a:scene3d>
                                    <a:sp3d>
                                      <a:bevelT w="165100" prst="coolSlant"/>
                                    </a:sp3d>
                                  </p:spPr>
                                  <p:style>
                                    <a:lnRef idx="2">
                                      <a:schemeClr val="accent1">
                                        <a:shade val="50000"/>
                                      </a:schemeClr>
                                    </a:lnRef>
                                    <a:fillRef idx="1">
                                      <a:schemeClr val="accent1"/>
                                    </a:fillRef>
                                    <a:effectRef idx="0">
                                      <a:schemeClr val="accent1"/>
                                    </a:effectRef>
                                    <a:fontRef idx="minor">
                                      <a:schemeClr val="lt1"/>
                                    </a:fontRef>
                                  </p:style>
                                  <p:txBody>
                                    <a:bodyPr lIns="0" tIns="72000" rIns="0" bIns="108000" rtlCol="0" anchor="ctr" anchorCtr="0"/>
                                    <a:lstStyle/>
                                    <a:p>
                                      <a:pPr algn="ctr"/>
                                      <a:r>
                                        <a:rPr lang="fr-FR" sz="1400" b="1" dirty="0" err="1">
                                          <a:solidFill>
                                            <a:schemeClr val="tx1"/>
                                          </a:solidFill>
                                          <a:latin typeface="Myriad Pro" pitchFamily="34" charset="0"/>
                                          <a:cs typeface="Times" charset="0"/>
                                        </a:rPr>
                                        <a:t>MASTERs</a:t>
                                      </a:r>
                                      <a:endParaRPr lang="fr-FR" sz="1400" b="1" dirty="0">
                                        <a:solidFill>
                                          <a:schemeClr val="tx1"/>
                                        </a:solidFill>
                                        <a:latin typeface="Myriad Pro" pitchFamily="34" charset="0"/>
                                        <a:cs typeface="Times" charset="0"/>
                                      </a:endParaRPr>
                                    </a:p>
                                    <a:p>
                                      <a:pPr algn="ctr"/>
                                      <a:r>
                                        <a:rPr lang="fr-FR" sz="1200" b="1" dirty="0">
                                          <a:solidFill>
                                            <a:schemeClr val="tx1"/>
                                          </a:solidFill>
                                          <a:latin typeface="Myriad Pro" pitchFamily="34" charset="0"/>
                                          <a:cs typeface="Times" charset="0"/>
                                        </a:rPr>
                                        <a:t>Biologie, </a:t>
                                      </a:r>
                                    </a:p>
                                    <a:p>
                                      <a:pPr algn="ctr"/>
                                      <a:r>
                                        <a:rPr lang="fr-FR" sz="1200" b="1" dirty="0" err="1">
                                          <a:solidFill>
                                            <a:schemeClr val="tx1"/>
                                          </a:solidFill>
                                          <a:latin typeface="Myriad Pro" pitchFamily="34" charset="0"/>
                                          <a:cs typeface="Times" charset="0"/>
                                        </a:rPr>
                                        <a:t>Agrosciences</a:t>
                                      </a:r>
                                      <a:endParaRPr lang="fr-FR" sz="1200" b="1" dirty="0">
                                        <a:solidFill>
                                          <a:schemeClr val="tx1"/>
                                        </a:solidFill>
                                        <a:latin typeface="Myriad Pro" pitchFamily="34" charset="0"/>
                                        <a:cs typeface="Times" charset="0"/>
                                      </a:endParaRPr>
                                    </a:p>
                                  </p:txBody>
                                </p:sp>
                                <p:sp>
                                  <p:nvSpPr>
                                    <p:cNvPr id="104" name="Rectangle à coins arrondis 103"/>
                                    <p:cNvSpPr/>
                                    <p:nvPr/>
                                  </p:nvSpPr>
                                  <p:spPr>
                                    <a:xfrm>
                                      <a:off x="4507382" y="5653013"/>
                                      <a:ext cx="1800000" cy="1008000"/>
                                    </a:xfrm>
                                    <a:prstGeom prst="roundRect">
                                      <a:avLst>
                                        <a:gd name="adj" fmla="val 14462"/>
                                      </a:avLst>
                                    </a:prstGeom>
                                    <a:solidFill>
                                      <a:srgbClr val="ECC5FF"/>
                                    </a:solidFill>
                                    <a:ln>
                                      <a:noFill/>
                                    </a:ln>
                                    <a:scene3d>
                                      <a:camera prst="orthographicFront"/>
                                      <a:lightRig rig="threePt" dir="t"/>
                                    </a:scene3d>
                                    <a:sp3d>
                                      <a:bevelT w="165100" prst="coolSlant"/>
                                    </a:sp3d>
                                  </p:spPr>
                                  <p:style>
                                    <a:lnRef idx="2">
                                      <a:schemeClr val="accent1">
                                        <a:shade val="50000"/>
                                      </a:schemeClr>
                                    </a:lnRef>
                                    <a:fillRef idx="1">
                                      <a:schemeClr val="accent1"/>
                                    </a:fillRef>
                                    <a:effectRef idx="0">
                                      <a:schemeClr val="accent1"/>
                                    </a:effectRef>
                                    <a:fontRef idx="minor">
                                      <a:schemeClr val="lt1"/>
                                    </a:fontRef>
                                  </p:style>
                                  <p:txBody>
                                    <a:bodyPr lIns="0" tIns="72000" rIns="0" bIns="108000" rtlCol="0" anchor="ctr" anchorCtr="0"/>
                                    <a:lstStyle/>
                                    <a:p>
                                      <a:pPr algn="ctr"/>
                                      <a:r>
                                        <a:rPr lang="fr-FR" sz="1400" b="1" dirty="0" err="1">
                                          <a:solidFill>
                                            <a:schemeClr val="tx1"/>
                                          </a:solidFill>
                                          <a:latin typeface="Myriad Pro" pitchFamily="34" charset="0"/>
                                          <a:cs typeface="Times" charset="0"/>
                                        </a:rPr>
                                        <a:t>MASTERs</a:t>
                                      </a:r>
                                      <a:endParaRPr lang="fr-FR" sz="1400" b="1" dirty="0">
                                        <a:solidFill>
                                          <a:schemeClr val="tx1"/>
                                        </a:solidFill>
                                        <a:latin typeface="Myriad Pro" pitchFamily="34" charset="0"/>
                                        <a:cs typeface="Times" charset="0"/>
                                      </a:endParaRPr>
                                    </a:p>
                                    <a:p>
                                      <a:pPr algn="ctr"/>
                                      <a:r>
                                        <a:rPr lang="fr-FR" sz="1200" b="1" dirty="0">
                                          <a:solidFill>
                                            <a:schemeClr val="tx1"/>
                                          </a:solidFill>
                                          <a:latin typeface="Myriad Pro" pitchFamily="34" charset="0"/>
                                          <a:cs typeface="Times" charset="0"/>
                                        </a:rPr>
                                        <a:t>Biologie-Santé</a:t>
                                      </a:r>
                                    </a:p>
                                  </p:txBody>
                                </p:sp>
                                <p:sp>
                                  <p:nvSpPr>
                                    <p:cNvPr id="105" name="Rectangle à coins arrondis 104"/>
                                    <p:cNvSpPr/>
                                    <p:nvPr/>
                                  </p:nvSpPr>
                                  <p:spPr>
                                    <a:xfrm>
                                      <a:off x="10250355" y="5653013"/>
                                      <a:ext cx="1800000" cy="1008000"/>
                                    </a:xfrm>
                                    <a:prstGeom prst="roundRect">
                                      <a:avLst>
                                        <a:gd name="adj" fmla="val 14462"/>
                                      </a:avLst>
                                    </a:prstGeom>
                                    <a:solidFill>
                                      <a:srgbClr val="ECC5FF"/>
                                    </a:solidFill>
                                    <a:ln>
                                      <a:noFill/>
                                    </a:ln>
                                    <a:scene3d>
                                      <a:camera prst="orthographicFront"/>
                                      <a:lightRig rig="threePt" dir="t"/>
                                    </a:scene3d>
                                    <a:sp3d>
                                      <a:bevelT w="165100" prst="coolSlant"/>
                                    </a:sp3d>
                                  </p:spPr>
                                  <p:style>
                                    <a:lnRef idx="2">
                                      <a:schemeClr val="accent1">
                                        <a:shade val="50000"/>
                                      </a:schemeClr>
                                    </a:lnRef>
                                    <a:fillRef idx="1">
                                      <a:schemeClr val="accent1"/>
                                    </a:fillRef>
                                    <a:effectRef idx="0">
                                      <a:schemeClr val="accent1"/>
                                    </a:effectRef>
                                    <a:fontRef idx="minor">
                                      <a:schemeClr val="lt1"/>
                                    </a:fontRef>
                                  </p:style>
                                  <p:txBody>
                                    <a:bodyPr lIns="0" tIns="72000" rIns="0" bIns="108000" rtlCol="0" anchor="ctr"/>
                                    <a:lstStyle/>
                                    <a:p>
                                      <a:pPr algn="ctr"/>
                                      <a:r>
                                        <a:rPr lang="fr-FR" sz="1400" b="1" dirty="0" err="1">
                                          <a:solidFill>
                                            <a:schemeClr val="tx1"/>
                                          </a:solidFill>
                                          <a:latin typeface="Myriad Pro" pitchFamily="34" charset="0"/>
                                          <a:cs typeface="Times" charset="0"/>
                                        </a:rPr>
                                        <a:t>MASTERs</a:t>
                                      </a:r>
                                      <a:endParaRPr lang="fr-FR" sz="1400" b="1" dirty="0">
                                        <a:solidFill>
                                          <a:schemeClr val="tx1"/>
                                        </a:solidFill>
                                        <a:latin typeface="Myriad Pro" pitchFamily="34" charset="0"/>
                                        <a:cs typeface="Times" charset="0"/>
                                      </a:endParaRPr>
                                    </a:p>
                                    <a:p>
                                      <a:pPr algn="ctr"/>
                                      <a:r>
                                        <a:rPr lang="fr-FR" sz="1200" b="1" dirty="0">
                                          <a:solidFill>
                                            <a:schemeClr val="tx1"/>
                                          </a:solidFill>
                                          <a:latin typeface="Myriad Pro" pitchFamily="34" charset="0"/>
                                          <a:cs typeface="Times" charset="0"/>
                                        </a:rPr>
                                        <a:t>Sciences de la Terre et des Planètes, Environnement </a:t>
                                      </a:r>
                                    </a:p>
                                  </p:txBody>
                                </p:sp>
                                <p:sp>
                                  <p:nvSpPr>
                                    <p:cNvPr id="106" name="Rectangle à coins arrondis 105"/>
                                    <p:cNvSpPr/>
                                    <p:nvPr/>
                                  </p:nvSpPr>
                                  <p:spPr>
                                    <a:xfrm>
                                      <a:off x="2593057" y="5653013"/>
                                      <a:ext cx="1800000" cy="1008000"/>
                                    </a:xfrm>
                                    <a:prstGeom prst="roundRect">
                                      <a:avLst>
                                        <a:gd name="adj" fmla="val 14462"/>
                                      </a:avLst>
                                    </a:prstGeom>
                                    <a:solidFill>
                                      <a:srgbClr val="ECC5FF"/>
                                    </a:solidFill>
                                    <a:ln>
                                      <a:noFill/>
                                    </a:ln>
                                    <a:scene3d>
                                      <a:camera prst="orthographicFront"/>
                                      <a:lightRig rig="threePt" dir="t"/>
                                    </a:scene3d>
                                    <a:sp3d>
                                      <a:bevelT w="165100" prst="coolSlant"/>
                                    </a:sp3d>
                                  </p:spPr>
                                  <p:style>
                                    <a:lnRef idx="2">
                                      <a:schemeClr val="accent1">
                                        <a:shade val="50000"/>
                                      </a:schemeClr>
                                    </a:lnRef>
                                    <a:fillRef idx="1">
                                      <a:schemeClr val="accent1"/>
                                    </a:fillRef>
                                    <a:effectRef idx="0">
                                      <a:schemeClr val="accent1"/>
                                    </a:effectRef>
                                    <a:fontRef idx="minor">
                                      <a:schemeClr val="lt1"/>
                                    </a:fontRef>
                                  </p:style>
                                  <p:txBody>
                                    <a:bodyPr lIns="0" tIns="72000" rIns="0" bIns="108000" rtlCol="0" anchor="ctr"/>
                                    <a:lstStyle/>
                                    <a:p>
                                      <a:pPr algn="ctr"/>
                                      <a:r>
                                        <a:rPr lang="fr-FR" sz="1400" b="1" dirty="0">
                                          <a:solidFill>
                                            <a:schemeClr val="tx1"/>
                                          </a:solidFill>
                                          <a:latin typeface="Myriad Pro" pitchFamily="34" charset="0"/>
                                          <a:cs typeface="Times" charset="0"/>
                                        </a:rPr>
                                        <a:t>MASTER</a:t>
                                      </a:r>
                                    </a:p>
                                    <a:p>
                                      <a:pPr algn="ctr"/>
                                      <a:r>
                                        <a:rPr lang="fr-FR" sz="1200" b="1" dirty="0">
                                          <a:solidFill>
                                            <a:schemeClr val="tx1"/>
                                          </a:solidFill>
                                          <a:latin typeface="Myriad Pro" pitchFamily="34" charset="0"/>
                                          <a:cs typeface="Times" charset="0"/>
                                        </a:rPr>
                                        <a:t>Métiers de l’Enseignement, de l’Education et de la Formation</a:t>
                                      </a:r>
                                    </a:p>
                                  </p:txBody>
                                </p:sp>
                                <p:sp>
                                  <p:nvSpPr>
                                    <p:cNvPr id="100" name="Rectangle à coins arrondis 99"/>
                                    <p:cNvSpPr/>
                                    <p:nvPr/>
                                  </p:nvSpPr>
                                  <p:spPr>
                                    <a:xfrm>
                                      <a:off x="8336030" y="5653013"/>
                                      <a:ext cx="1800000" cy="1008000"/>
                                    </a:xfrm>
                                    <a:prstGeom prst="roundRect">
                                      <a:avLst>
                                        <a:gd name="adj" fmla="val 14462"/>
                                      </a:avLst>
                                    </a:prstGeom>
                                    <a:solidFill>
                                      <a:srgbClr val="ECC5FF"/>
                                    </a:solidFill>
                                    <a:ln>
                                      <a:noFill/>
                                    </a:ln>
                                    <a:scene3d>
                                      <a:camera prst="orthographicFront"/>
                                      <a:lightRig rig="threePt" dir="t"/>
                                    </a:scene3d>
                                    <a:sp3d>
                                      <a:bevelT w="165100" prst="coolSlant"/>
                                    </a:sp3d>
                                  </p:spPr>
                                  <p:style>
                                    <a:lnRef idx="2">
                                      <a:schemeClr val="accent1">
                                        <a:shade val="50000"/>
                                      </a:schemeClr>
                                    </a:lnRef>
                                    <a:fillRef idx="1">
                                      <a:schemeClr val="accent1"/>
                                    </a:fillRef>
                                    <a:effectRef idx="0">
                                      <a:schemeClr val="accent1"/>
                                    </a:effectRef>
                                    <a:fontRef idx="minor">
                                      <a:schemeClr val="lt1"/>
                                    </a:fontRef>
                                  </p:style>
                                  <p:txBody>
                                    <a:bodyPr lIns="0" tIns="72000" rIns="0" bIns="108000" rtlCol="0" anchor="ctr"/>
                                    <a:lstStyle/>
                                    <a:p>
                                      <a:pPr algn="ctr"/>
                                      <a:r>
                                        <a:rPr lang="fr-FR" sz="1400" b="1" dirty="0" err="1">
                                          <a:solidFill>
                                            <a:schemeClr val="tx1"/>
                                          </a:solidFill>
                                          <a:latin typeface="Myriad Pro" pitchFamily="34" charset="0"/>
                                          <a:cs typeface="Times" charset="0"/>
                                        </a:rPr>
                                        <a:t>MASTERs</a:t>
                                      </a:r>
                                      <a:endParaRPr lang="fr-FR" sz="1400" b="1" dirty="0">
                                        <a:solidFill>
                                          <a:schemeClr val="tx1"/>
                                        </a:solidFill>
                                        <a:latin typeface="Myriad Pro" pitchFamily="34" charset="0"/>
                                        <a:cs typeface="Times" charset="0"/>
                                      </a:endParaRPr>
                                    </a:p>
                                    <a:p>
                                      <a:pPr algn="ctr"/>
                                      <a:r>
                                        <a:rPr lang="fr-FR" sz="1200" b="1" dirty="0">
                                          <a:solidFill>
                                            <a:schemeClr val="tx1"/>
                                          </a:solidFill>
                                          <a:latin typeface="Myriad Pro" pitchFamily="34" charset="0"/>
                                          <a:cs typeface="Times" charset="0"/>
                                        </a:rPr>
                                        <a:t>Biodiversité, Ecologie et Evolution</a:t>
                                      </a:r>
                                    </a:p>
                                  </p:txBody>
                                </p:sp>
                                <p:grpSp>
                                  <p:nvGrpSpPr>
                                    <p:cNvPr id="3" name="Groupe 2"/>
                                    <p:cNvGrpSpPr/>
                                    <p:nvPr/>
                                  </p:nvGrpSpPr>
                                  <p:grpSpPr>
                                    <a:xfrm>
                                      <a:off x="2593057" y="6814778"/>
                                      <a:ext cx="9457298" cy="1008000"/>
                                      <a:chOff x="2593057" y="6814778"/>
                                      <a:chExt cx="9457298" cy="1008000"/>
                                    </a:xfrm>
                                  </p:grpSpPr>
                                  <p:sp>
                                    <p:nvSpPr>
                                      <p:cNvPr id="102" name="Rectangle à coins arrondis 101"/>
                                      <p:cNvSpPr/>
                                      <p:nvPr/>
                                    </p:nvSpPr>
                                    <p:spPr>
                                      <a:xfrm>
                                        <a:off x="6421706" y="6814778"/>
                                        <a:ext cx="1800000" cy="1008000"/>
                                      </a:xfrm>
                                      <a:prstGeom prst="roundRect">
                                        <a:avLst>
                                          <a:gd name="adj" fmla="val 14462"/>
                                        </a:avLst>
                                      </a:prstGeom>
                                      <a:solidFill>
                                        <a:srgbClr val="ECC5FF"/>
                                      </a:solidFill>
                                      <a:ln>
                                        <a:noFill/>
                                      </a:ln>
                                      <a:scene3d>
                                        <a:camera prst="orthographicFront"/>
                                        <a:lightRig rig="threePt" dir="t"/>
                                      </a:scene3d>
                                      <a:sp3d>
                                        <a:bevelT w="165100" prst="coolSlant"/>
                                      </a:sp3d>
                                    </p:spPr>
                                    <p:style>
                                      <a:lnRef idx="2">
                                        <a:schemeClr val="accent1">
                                          <a:shade val="50000"/>
                                        </a:schemeClr>
                                      </a:lnRef>
                                      <a:fillRef idx="1">
                                        <a:schemeClr val="accent1"/>
                                      </a:fillRef>
                                      <a:effectRef idx="0">
                                        <a:schemeClr val="accent1"/>
                                      </a:effectRef>
                                      <a:fontRef idx="minor">
                                        <a:schemeClr val="lt1"/>
                                      </a:fontRef>
                                    </p:style>
                                    <p:txBody>
                                      <a:bodyPr lIns="0" tIns="72000" rIns="0" bIns="108000" rtlCol="0" anchor="ctr" anchorCtr="0"/>
                                      <a:lstStyle/>
                                      <a:p>
                                        <a:pPr algn="ctr"/>
                                        <a:r>
                                          <a:rPr lang="fr-FR" sz="1400" b="1" dirty="0" err="1">
                                            <a:solidFill>
                                              <a:schemeClr val="tx1"/>
                                            </a:solidFill>
                                            <a:latin typeface="Myriad Pro" pitchFamily="34" charset="0"/>
                                            <a:cs typeface="Times" charset="0"/>
                                          </a:rPr>
                                          <a:t>MASTERs</a:t>
                                        </a:r>
                                        <a:endParaRPr lang="fr-FR" sz="1400" b="1" dirty="0">
                                          <a:solidFill>
                                            <a:schemeClr val="tx1"/>
                                          </a:solidFill>
                                          <a:latin typeface="Myriad Pro" pitchFamily="34" charset="0"/>
                                          <a:cs typeface="Times" charset="0"/>
                                        </a:endParaRPr>
                                      </a:p>
                                      <a:p>
                                        <a:pPr algn="ctr"/>
                                        <a:r>
                                          <a:rPr lang="fr-FR" sz="1200" b="1" dirty="0">
                                            <a:solidFill>
                                              <a:schemeClr val="tx1"/>
                                            </a:solidFill>
                                            <a:latin typeface="Myriad Pro" pitchFamily="34" charset="0"/>
                                            <a:cs typeface="Times" charset="0"/>
                                          </a:rPr>
                                          <a:t>Biologie, </a:t>
                                        </a:r>
                                      </a:p>
                                      <a:p>
                                        <a:pPr algn="ctr"/>
                                        <a:r>
                                          <a:rPr lang="fr-FR" sz="1200" b="1" dirty="0" err="1">
                                            <a:solidFill>
                                              <a:schemeClr val="tx1"/>
                                            </a:solidFill>
                                            <a:latin typeface="Myriad Pro" pitchFamily="34" charset="0"/>
                                            <a:cs typeface="Times" charset="0"/>
                                          </a:rPr>
                                          <a:t>Agrosciences</a:t>
                                        </a:r>
                                        <a:endParaRPr lang="fr-FR" sz="1200" b="1" dirty="0">
                                          <a:solidFill>
                                            <a:schemeClr val="tx1"/>
                                          </a:solidFill>
                                          <a:latin typeface="Myriad Pro" pitchFamily="34" charset="0"/>
                                          <a:cs typeface="Times" charset="0"/>
                                        </a:endParaRPr>
                                      </a:p>
                                    </p:txBody>
                                  </p:sp>
                                  <p:sp>
                                    <p:nvSpPr>
                                      <p:cNvPr id="109" name="Rectangle à coins arrondis 108"/>
                                      <p:cNvSpPr/>
                                      <p:nvPr/>
                                    </p:nvSpPr>
                                    <p:spPr>
                                      <a:xfrm>
                                        <a:off x="4507382" y="6814778"/>
                                        <a:ext cx="1800000" cy="1008000"/>
                                      </a:xfrm>
                                      <a:prstGeom prst="roundRect">
                                        <a:avLst>
                                          <a:gd name="adj" fmla="val 14462"/>
                                        </a:avLst>
                                      </a:prstGeom>
                                      <a:solidFill>
                                        <a:srgbClr val="ECC5FF"/>
                                      </a:solidFill>
                                      <a:ln>
                                        <a:noFill/>
                                      </a:ln>
                                      <a:scene3d>
                                        <a:camera prst="orthographicFront"/>
                                        <a:lightRig rig="threePt" dir="t"/>
                                      </a:scene3d>
                                      <a:sp3d>
                                        <a:bevelT w="165100" prst="coolSlant"/>
                                      </a:sp3d>
                                    </p:spPr>
                                    <p:style>
                                      <a:lnRef idx="2">
                                        <a:schemeClr val="accent1">
                                          <a:shade val="50000"/>
                                        </a:schemeClr>
                                      </a:lnRef>
                                      <a:fillRef idx="1">
                                        <a:schemeClr val="accent1"/>
                                      </a:fillRef>
                                      <a:effectRef idx="0">
                                        <a:schemeClr val="accent1"/>
                                      </a:effectRef>
                                      <a:fontRef idx="minor">
                                        <a:schemeClr val="lt1"/>
                                      </a:fontRef>
                                    </p:style>
                                    <p:txBody>
                                      <a:bodyPr lIns="0" tIns="72000" rIns="0" bIns="108000" rtlCol="0" anchor="ctr" anchorCtr="0"/>
                                      <a:lstStyle/>
                                      <a:p>
                                        <a:pPr algn="ctr"/>
                                        <a:r>
                                          <a:rPr lang="fr-FR" sz="1400" b="1" dirty="0" err="1">
                                            <a:solidFill>
                                              <a:schemeClr val="tx1"/>
                                            </a:solidFill>
                                            <a:latin typeface="Myriad Pro" pitchFamily="34" charset="0"/>
                                            <a:cs typeface="Times" charset="0"/>
                                          </a:rPr>
                                          <a:t>MASTERs</a:t>
                                        </a:r>
                                        <a:endParaRPr lang="fr-FR" sz="1400" b="1" dirty="0">
                                          <a:solidFill>
                                            <a:schemeClr val="tx1"/>
                                          </a:solidFill>
                                          <a:latin typeface="Myriad Pro" pitchFamily="34" charset="0"/>
                                          <a:cs typeface="Times" charset="0"/>
                                        </a:endParaRPr>
                                      </a:p>
                                      <a:p>
                                        <a:pPr algn="ctr"/>
                                        <a:r>
                                          <a:rPr lang="fr-FR" sz="1200" b="1" dirty="0">
                                            <a:solidFill>
                                              <a:schemeClr val="tx1"/>
                                            </a:solidFill>
                                            <a:latin typeface="Myriad Pro" pitchFamily="34" charset="0"/>
                                            <a:cs typeface="Times" charset="0"/>
                                          </a:rPr>
                                          <a:t>Biologie-Santé</a:t>
                                        </a:r>
                                      </a:p>
                                    </p:txBody>
                                  </p:sp>
                                  <p:sp>
                                    <p:nvSpPr>
                                      <p:cNvPr id="110" name="Rectangle à coins arrondis 109"/>
                                      <p:cNvSpPr/>
                                      <p:nvPr/>
                                    </p:nvSpPr>
                                    <p:spPr>
                                      <a:xfrm>
                                        <a:off x="10250355" y="6814778"/>
                                        <a:ext cx="1800000" cy="1008000"/>
                                      </a:xfrm>
                                      <a:prstGeom prst="roundRect">
                                        <a:avLst>
                                          <a:gd name="adj" fmla="val 14462"/>
                                        </a:avLst>
                                      </a:prstGeom>
                                      <a:solidFill>
                                        <a:srgbClr val="ECC5FF"/>
                                      </a:solidFill>
                                      <a:ln>
                                        <a:noFill/>
                                      </a:ln>
                                      <a:scene3d>
                                        <a:camera prst="orthographicFront"/>
                                        <a:lightRig rig="threePt" dir="t"/>
                                      </a:scene3d>
                                      <a:sp3d>
                                        <a:bevelT w="165100" prst="coolSlant"/>
                                      </a:sp3d>
                                    </p:spPr>
                                    <p:style>
                                      <a:lnRef idx="2">
                                        <a:schemeClr val="accent1">
                                          <a:shade val="50000"/>
                                        </a:schemeClr>
                                      </a:lnRef>
                                      <a:fillRef idx="1">
                                        <a:schemeClr val="accent1"/>
                                      </a:fillRef>
                                      <a:effectRef idx="0">
                                        <a:schemeClr val="accent1"/>
                                      </a:effectRef>
                                      <a:fontRef idx="minor">
                                        <a:schemeClr val="lt1"/>
                                      </a:fontRef>
                                    </p:style>
                                    <p:txBody>
                                      <a:bodyPr lIns="0" tIns="72000" rIns="0" bIns="108000" rtlCol="0" anchor="ctr"/>
                                      <a:lstStyle/>
                                      <a:p>
                                        <a:pPr algn="ctr"/>
                                        <a:r>
                                          <a:rPr lang="fr-FR" sz="1400" b="1" dirty="0" err="1">
                                            <a:solidFill>
                                              <a:schemeClr val="tx1"/>
                                            </a:solidFill>
                                            <a:latin typeface="Myriad Pro" pitchFamily="34" charset="0"/>
                                            <a:cs typeface="Times" charset="0"/>
                                          </a:rPr>
                                          <a:t>MASTERs</a:t>
                                        </a:r>
                                        <a:endParaRPr lang="fr-FR" sz="1400" b="1" dirty="0">
                                          <a:solidFill>
                                            <a:schemeClr val="tx1"/>
                                          </a:solidFill>
                                          <a:latin typeface="Myriad Pro" pitchFamily="34" charset="0"/>
                                          <a:cs typeface="Times" charset="0"/>
                                        </a:endParaRPr>
                                      </a:p>
                                      <a:p>
                                        <a:pPr algn="ctr"/>
                                        <a:r>
                                          <a:rPr lang="fr-FR" sz="1200" b="1" dirty="0">
                                            <a:solidFill>
                                              <a:schemeClr val="tx1"/>
                                            </a:solidFill>
                                            <a:latin typeface="Myriad Pro" pitchFamily="34" charset="0"/>
                                            <a:cs typeface="Times" charset="0"/>
                                          </a:rPr>
                                          <a:t>Sciences de la Terre et des Planètes, Environnement </a:t>
                                        </a:r>
                                      </a:p>
                                    </p:txBody>
                                  </p:sp>
                                  <p:sp>
                                    <p:nvSpPr>
                                      <p:cNvPr id="111" name="Rectangle à coins arrondis 110"/>
                                      <p:cNvSpPr/>
                                      <p:nvPr/>
                                    </p:nvSpPr>
                                    <p:spPr>
                                      <a:xfrm>
                                        <a:off x="2593057" y="6814778"/>
                                        <a:ext cx="1800000" cy="1008000"/>
                                      </a:xfrm>
                                      <a:prstGeom prst="roundRect">
                                        <a:avLst>
                                          <a:gd name="adj" fmla="val 14462"/>
                                        </a:avLst>
                                      </a:prstGeom>
                                      <a:solidFill>
                                        <a:srgbClr val="ECC5FF"/>
                                      </a:solidFill>
                                      <a:ln>
                                        <a:noFill/>
                                      </a:ln>
                                      <a:scene3d>
                                        <a:camera prst="orthographicFront"/>
                                        <a:lightRig rig="threePt" dir="t"/>
                                      </a:scene3d>
                                      <a:sp3d>
                                        <a:bevelT w="165100" prst="coolSlant"/>
                                      </a:sp3d>
                                    </p:spPr>
                                    <p:style>
                                      <a:lnRef idx="2">
                                        <a:schemeClr val="accent1">
                                          <a:shade val="50000"/>
                                        </a:schemeClr>
                                      </a:lnRef>
                                      <a:fillRef idx="1">
                                        <a:schemeClr val="accent1"/>
                                      </a:fillRef>
                                      <a:effectRef idx="0">
                                        <a:schemeClr val="accent1"/>
                                      </a:effectRef>
                                      <a:fontRef idx="minor">
                                        <a:schemeClr val="lt1"/>
                                      </a:fontRef>
                                    </p:style>
                                    <p:txBody>
                                      <a:bodyPr lIns="0" tIns="72000" rIns="0" bIns="108000" rtlCol="0" anchor="ctr"/>
                                      <a:lstStyle/>
                                      <a:p>
                                        <a:pPr algn="ctr"/>
                                        <a:r>
                                          <a:rPr lang="fr-FR" sz="1400" b="1" dirty="0">
                                            <a:solidFill>
                                              <a:schemeClr val="tx1"/>
                                            </a:solidFill>
                                            <a:latin typeface="Myriad Pro" pitchFamily="34" charset="0"/>
                                            <a:cs typeface="Times" charset="0"/>
                                          </a:rPr>
                                          <a:t>MASTER</a:t>
                                        </a:r>
                                      </a:p>
                                      <a:p>
                                        <a:pPr algn="ctr"/>
                                        <a:r>
                                          <a:rPr lang="fr-FR" sz="1200" b="1" dirty="0">
                                            <a:solidFill>
                                              <a:schemeClr val="tx1"/>
                                            </a:solidFill>
                                            <a:latin typeface="Myriad Pro" pitchFamily="34" charset="0"/>
                                            <a:cs typeface="Times" charset="0"/>
                                          </a:rPr>
                                          <a:t>Métiers de l’Enseignement, de l’Education et de la Formation</a:t>
                                        </a:r>
                                      </a:p>
                                    </p:txBody>
                                  </p:sp>
                                  <p:sp>
                                    <p:nvSpPr>
                                      <p:cNvPr id="112" name="Rectangle à coins arrondis 111"/>
                                      <p:cNvSpPr/>
                                      <p:nvPr/>
                                    </p:nvSpPr>
                                    <p:spPr>
                                      <a:xfrm>
                                        <a:off x="8336030" y="6814778"/>
                                        <a:ext cx="1800000" cy="1008000"/>
                                      </a:xfrm>
                                      <a:prstGeom prst="roundRect">
                                        <a:avLst>
                                          <a:gd name="adj" fmla="val 14462"/>
                                        </a:avLst>
                                      </a:prstGeom>
                                      <a:solidFill>
                                        <a:srgbClr val="ECC5FF"/>
                                      </a:solidFill>
                                      <a:ln>
                                        <a:noFill/>
                                      </a:ln>
                                      <a:scene3d>
                                        <a:camera prst="orthographicFront"/>
                                        <a:lightRig rig="threePt" dir="t"/>
                                      </a:scene3d>
                                      <a:sp3d>
                                        <a:bevelT w="165100" prst="coolSlant"/>
                                      </a:sp3d>
                                    </p:spPr>
                                    <p:style>
                                      <a:lnRef idx="2">
                                        <a:schemeClr val="accent1">
                                          <a:shade val="50000"/>
                                        </a:schemeClr>
                                      </a:lnRef>
                                      <a:fillRef idx="1">
                                        <a:schemeClr val="accent1"/>
                                      </a:fillRef>
                                      <a:effectRef idx="0">
                                        <a:schemeClr val="accent1"/>
                                      </a:effectRef>
                                      <a:fontRef idx="minor">
                                        <a:schemeClr val="lt1"/>
                                      </a:fontRef>
                                    </p:style>
                                    <p:txBody>
                                      <a:bodyPr lIns="0" tIns="72000" rIns="0" bIns="108000" rtlCol="0" anchor="ctr"/>
                                      <a:lstStyle/>
                                      <a:p>
                                        <a:pPr algn="ctr"/>
                                        <a:r>
                                          <a:rPr lang="fr-FR" sz="1400" b="1" dirty="0" err="1">
                                            <a:solidFill>
                                              <a:schemeClr val="tx1"/>
                                            </a:solidFill>
                                            <a:latin typeface="Myriad Pro" pitchFamily="34" charset="0"/>
                                            <a:cs typeface="Times" charset="0"/>
                                          </a:rPr>
                                          <a:t>MASTERs</a:t>
                                        </a:r>
                                        <a:endParaRPr lang="fr-FR" sz="1400" b="1" dirty="0">
                                          <a:solidFill>
                                            <a:schemeClr val="tx1"/>
                                          </a:solidFill>
                                          <a:latin typeface="Myriad Pro" pitchFamily="34" charset="0"/>
                                          <a:cs typeface="Times" charset="0"/>
                                        </a:endParaRPr>
                                      </a:p>
                                      <a:p>
                                        <a:pPr algn="ctr"/>
                                        <a:r>
                                          <a:rPr lang="fr-FR" sz="1200" b="1" dirty="0">
                                            <a:solidFill>
                                              <a:schemeClr val="tx1"/>
                                            </a:solidFill>
                                            <a:latin typeface="Myriad Pro" pitchFamily="34" charset="0"/>
                                            <a:cs typeface="Times" charset="0"/>
                                          </a:rPr>
                                          <a:t>Biodiversité, Ecologie et Evolution</a:t>
                                        </a:r>
                                      </a:p>
                                    </p:txBody>
                                  </p:sp>
                                </p:grpSp>
                              </p:grpSp>
                              <p:sp>
                                <p:nvSpPr>
                                  <p:cNvPr id="127" name="Rectangle à coins arrondis 126"/>
                                  <p:cNvSpPr/>
                                  <p:nvPr/>
                                </p:nvSpPr>
                                <p:spPr>
                                  <a:xfrm>
                                    <a:off x="12457120" y="2347217"/>
                                    <a:ext cx="1728000" cy="760244"/>
                                  </a:xfrm>
                                  <a:prstGeom prst="roundRect">
                                    <a:avLst>
                                      <a:gd name="adj" fmla="val 14462"/>
                                    </a:avLst>
                                  </a:prstGeom>
                                  <a:solidFill>
                                    <a:srgbClr val="99CCFF">
                                      <a:alpha val="52000"/>
                                    </a:srgbClr>
                                  </a:solidFill>
                                  <a:ln>
                                    <a:noFill/>
                                  </a:ln>
                                  <a:scene3d>
                                    <a:camera prst="orthographicFront"/>
                                    <a:lightRig rig="threePt" dir="t"/>
                                  </a:scene3d>
                                  <a:sp3d>
                                    <a:bevelT w="165100" prst="coolSlant"/>
                                  </a:sp3d>
                                </p:spPr>
                                <p:style>
                                  <a:lnRef idx="2">
                                    <a:schemeClr val="accent1">
                                      <a:shade val="50000"/>
                                    </a:schemeClr>
                                  </a:lnRef>
                                  <a:fillRef idx="1">
                                    <a:schemeClr val="accent1"/>
                                  </a:fillRef>
                                  <a:effectRef idx="0">
                                    <a:schemeClr val="accent1"/>
                                  </a:effectRef>
                                  <a:fontRef idx="minor">
                                    <a:schemeClr val="lt1"/>
                                  </a:fontRef>
                                </p:style>
                                <p:txBody>
                                  <a:bodyPr rtlCol="0" anchor="ctr"/>
                                  <a:lstStyle/>
                                  <a:p>
                                    <a:pPr algn="ctr"/>
                                    <a:r>
                                      <a:rPr lang="fr-FR" sz="1400" b="1" dirty="0">
                                        <a:solidFill>
                                          <a:schemeClr val="tx1">
                                            <a:lumMod val="65000"/>
                                            <a:lumOff val="35000"/>
                                          </a:schemeClr>
                                        </a:solidFill>
                                        <a:latin typeface="Myriad Pro" pitchFamily="34" charset="0"/>
                                        <a:cs typeface="Times" charset="0"/>
                                      </a:rPr>
                                      <a:t>DFGM2,</a:t>
                                    </a:r>
                                  </a:p>
                                  <a:p>
                                    <a:pPr algn="ctr"/>
                                    <a:r>
                                      <a:rPr lang="fr-FR" sz="1400" b="1" dirty="0">
                                        <a:solidFill>
                                          <a:schemeClr val="tx1">
                                            <a:lumMod val="65000"/>
                                            <a:lumOff val="35000"/>
                                          </a:schemeClr>
                                        </a:solidFill>
                                        <a:latin typeface="Myriad Pro" pitchFamily="34" charset="0"/>
                                        <a:cs typeface="Times" charset="0"/>
                                      </a:rPr>
                                      <a:t>Métiers de la rééducation</a:t>
                                    </a:r>
                                  </a:p>
                                </p:txBody>
                              </p:sp>
                              <p:sp>
                                <p:nvSpPr>
                                  <p:cNvPr id="128" name="AutoShape 118"/>
                                  <p:cNvSpPr>
                                    <a:spLocks noChangeArrowheads="1"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12176123" y="2547964"/>
                                    <a:ext cx="282030" cy="400050"/>
                                  </a:xfrm>
                                  <a:prstGeom prst="rightArrow">
                                    <a:avLst>
                                      <a:gd name="adj1" fmla="val 52619"/>
                                      <a:gd name="adj2" fmla="val 100000"/>
                                    </a:avLst>
                                  </a:prstGeom>
                                  <a:solidFill>
                                    <a:srgbClr val="FF66CC"/>
                                  </a:solidFill>
                                  <a:ln w="9525">
                                    <a:noFill/>
                                    <a:miter lim="800000"/>
                                    <a:headEnd/>
                                    <a:tailEnd/>
                                  </a:ln>
                                </p:spPr>
                                <p:txBody>
                                  <a:bodyPr wrap="none" anchor="ctr"/>
                                  <a:lstStyle/>
                                  <a:p>
                                    <a:endParaRPr lang="fr-FR" b="1">
                                      <a:latin typeface="Myriad Pro" pitchFamily="34" charset="0"/>
                                    </a:endParaRPr>
                                  </a:p>
                                </p:txBody>
                              </p:sp>
                              <p:cxnSp>
                                <p:nvCxnSpPr>
                                  <p:cNvPr id="19" name="Connecteur en angle 18"/>
                                  <p:cNvCxnSpPr>
                                    <a:cxnSpLocks/>
                                    <a:stCxn id="136" idx="3"/>
                                    <a:endCxn id="128" idx="1"/>
                                  </p:cNvCxnSpPr>
                                  <p:nvPr/>
                                </p:nvCxnSpPr>
                                <p:spPr>
                                  <a:xfrm>
                                    <a:off x="12050355" y="1934400"/>
                                    <a:ext cx="125768" cy="813589"/>
                                  </a:xfrm>
                                  <a:prstGeom prst="bentConnector3">
                                    <a:avLst>
                                      <a:gd name="adj1" fmla="val 50000"/>
                                    </a:avLst>
                                  </a:prstGeom>
                                  <a:ln w="38100">
                                    <a:solidFill>
                                      <a:srgbClr val="FF66CC"/>
                                    </a:solidFill>
                                  </a:ln>
                                </p:spPr>
                                <p:style>
                                  <a:lnRef idx="1">
                                    <a:schemeClr val="accent1"/>
                                  </a:lnRef>
                                  <a:fillRef idx="0">
                                    <a:schemeClr val="accent1"/>
                                  </a:fillRef>
                                  <a:effectRef idx="0">
                                    <a:schemeClr val="accent1"/>
                                  </a:effectRef>
                                  <a:fontRef idx="minor">
                                    <a:schemeClr val="tx1"/>
                                  </a:fontRef>
                                </p:style>
                              </p:cxnSp>
                              <p:cxnSp>
                                <p:nvCxnSpPr>
                                  <p:cNvPr id="22" name="Connecteur en angle 21"/>
                                  <p:cNvCxnSpPr>
                                    <a:cxnSpLocks/>
                                    <a:stCxn id="149" idx="3"/>
                                    <a:endCxn id="128" idx="1"/>
                                  </p:cNvCxnSpPr>
                                  <p:nvPr/>
                                </p:nvCxnSpPr>
                                <p:spPr>
                                  <a:xfrm flipV="1">
                                    <a:off x="12050355" y="2747989"/>
                                    <a:ext cx="125768" cy="704588"/>
                                  </a:xfrm>
                                  <a:prstGeom prst="bentConnector3">
                                    <a:avLst>
                                      <a:gd name="adj1" fmla="val 50000"/>
                                    </a:avLst>
                                  </a:prstGeom>
                                  <a:ln w="38100">
                                    <a:solidFill>
                                      <a:srgbClr val="FF66CC"/>
                                    </a:solidFill>
                                  </a:ln>
                                </p:spPr>
                                <p:style>
                                  <a:lnRef idx="1">
                                    <a:schemeClr val="accent1"/>
                                  </a:lnRef>
                                  <a:fillRef idx="0">
                                    <a:schemeClr val="accent1"/>
                                  </a:fillRef>
                                  <a:effectRef idx="0">
                                    <a:schemeClr val="accent1"/>
                                  </a:effectRef>
                                  <a:fontRef idx="minor">
                                    <a:schemeClr val="tx1"/>
                                  </a:fontRef>
                                </p:style>
                              </p:cxnSp>
                              <p:pic>
                                <p:nvPicPr>
                                  <p:cNvPr id="10" name="Image 9"/>
                                  <p:cNvPicPr>
                                    <a:picLocks noChangeAspect="1"/>
                                  </p:cNvPicPr>
                                  <p:nvPr/>
                                </p:nvPicPr>
                                <p:blipFill>
                                  <a:blip r:embed="rId3"/>
                                  <a:stretch>
                                    <a:fillRect/>
                                  </a:stretch>
                                </p:blipFill>
                                <p:spPr>
                                  <a:xfrm>
                                    <a:off x="2805922" y="8915179"/>
                                    <a:ext cx="2148536" cy="1064157"/>
                                  </a:xfrm>
                                  <a:prstGeom prst="rect">
                                    <a:avLst/>
                                  </a:prstGeom>
                                </p:spPr>
                              </p:pic>
                              <p:pic>
                                <p:nvPicPr>
                                  <p:cNvPr id="141" name="Image 140"/>
                                  <p:cNvPicPr>
                                    <a:picLocks noChangeAspect="1"/>
                                  </p:cNvPicPr>
                                  <p:nvPr/>
                                </p:nvPicPr>
                                <p:blipFill rotWithShape="1">
                                  <a:blip r:embed="rId3"/>
                                  <a:srcRect r="63492" b="24617"/>
                                  <a:stretch/>
                                </p:blipFill>
                                <p:spPr>
                                  <a:xfrm>
                                    <a:off x="4321249" y="7530834"/>
                                    <a:ext cx="462751" cy="473261"/>
                                  </a:xfrm>
                                  <a:prstGeom prst="rect">
                                    <a:avLst/>
                                  </a:prstGeom>
                                </p:spPr>
                              </p:pic>
                              <p:pic>
                                <p:nvPicPr>
                                  <p:cNvPr id="144" name="Image 143"/>
                                  <p:cNvPicPr>
                                    <a:picLocks noChangeAspect="1"/>
                                  </p:cNvPicPr>
                                  <p:nvPr/>
                                </p:nvPicPr>
                                <p:blipFill rotWithShape="1">
                                  <a:blip r:embed="rId3"/>
                                  <a:srcRect r="63492" b="24617"/>
                                  <a:stretch/>
                                </p:blipFill>
                                <p:spPr>
                                  <a:xfrm>
                                    <a:off x="6244287" y="7530834"/>
                                    <a:ext cx="462751" cy="473261"/>
                                  </a:xfrm>
                                  <a:prstGeom prst="rect">
                                    <a:avLst/>
                                  </a:prstGeom>
                                </p:spPr>
                              </p:pic>
                              <p:pic>
                                <p:nvPicPr>
                                  <p:cNvPr id="145" name="Image 144"/>
                                  <p:cNvPicPr>
                                    <a:picLocks noChangeAspect="1"/>
                                  </p:cNvPicPr>
                                  <p:nvPr/>
                                </p:nvPicPr>
                                <p:blipFill rotWithShape="1">
                                  <a:blip r:embed="rId3"/>
                                  <a:srcRect r="63492" b="24617"/>
                                  <a:stretch/>
                                </p:blipFill>
                                <p:spPr>
                                  <a:xfrm>
                                    <a:off x="6985545" y="5107744"/>
                                    <a:ext cx="462751" cy="473261"/>
                                  </a:xfrm>
                                  <a:prstGeom prst="rect">
                                    <a:avLst/>
                                  </a:prstGeom>
                                </p:spPr>
                              </p:pic>
                            </p:grpSp>
                            <p:sp>
                              <p:nvSpPr>
                                <p:cNvPr id="129" name="Rectangle à coins arrondis 91">
                                  <a:extLst>
                                    <a:ext uri="{FF2B5EF4-FFF2-40B4-BE49-F238E27FC236}">
                                      <a16:creationId xmlns:a16="http://schemas.microsoft.com/office/drawing/2014/main" id="{AD461128-71D6-4508-965F-855D767B5576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6984876" y="2706683"/>
                                  <a:ext cx="1224000" cy="936000"/>
                                </a:xfrm>
                                <a:prstGeom prst="roundRect">
                                  <a:avLst>
                                    <a:gd name="adj" fmla="val 14462"/>
                                  </a:avLst>
                                </a:prstGeom>
                                <a:solidFill>
                                  <a:srgbClr val="99CCFF"/>
                                </a:solidFill>
                                <a:ln>
                                  <a:noFill/>
                                </a:ln>
                                <a:scene3d>
                                  <a:camera prst="orthographicFront"/>
                                  <a:lightRig rig="threePt" dir="t"/>
                                </a:scene3d>
                                <a:sp3d>
                                  <a:bevelT w="165100" prst="coolSlant"/>
                                </a:sp3d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lIns="36000" rIns="36000" rtlCol="0" anchor="ctr"/>
                                <a:lstStyle/>
                                <a:p>
                                  <a:pPr algn="ctr"/>
                                  <a:r>
                                    <a:rPr lang="fr-FR" sz="1300" b="1" dirty="0">
                                      <a:solidFill>
                                        <a:schemeClr val="tx1"/>
                                      </a:solidFill>
                                      <a:latin typeface="Myriad Pro" pitchFamily="34" charset="0"/>
                                      <a:cs typeface="Times" charset="0"/>
                                    </a:rPr>
                                    <a:t>SVT</a:t>
                                  </a:r>
                                </a:p>
                                <a:p>
                                  <a:pPr algn="ctr"/>
                                  <a:r>
                                    <a:rPr lang="fr-FR" sz="1300" b="1" dirty="0">
                                      <a:solidFill>
                                        <a:schemeClr val="tx1"/>
                                      </a:solidFill>
                                      <a:latin typeface="Myriad Pro" pitchFamily="34" charset="0"/>
                                      <a:cs typeface="Times" charset="0"/>
                                    </a:rPr>
                                    <a:t>Métiers de </a:t>
                                  </a:r>
                                  <a:r>
                                    <a:rPr lang="fr-FR" sz="1150" b="1" dirty="0">
                                      <a:solidFill>
                                        <a:schemeClr val="tx1"/>
                                      </a:solidFill>
                                      <a:latin typeface="Myriad Pro" pitchFamily="34" charset="0"/>
                                      <a:cs typeface="Times" charset="0"/>
                                    </a:rPr>
                                    <a:t>l’Enseignement</a:t>
                                  </a:r>
                                </a:p>
                                <a:p>
                                  <a:pPr algn="ctr"/>
                                  <a:r>
                                    <a:rPr lang="fr-FR" sz="1200" b="1" dirty="0">
                                      <a:solidFill>
                                        <a:schemeClr val="tx1"/>
                                      </a:solidFill>
                                      <a:latin typeface="Myriad Pro" pitchFamily="34" charset="0"/>
                                      <a:cs typeface="Times" charset="0"/>
                                    </a:rPr>
                                    <a:t>SVT-ME</a:t>
                                  </a:r>
                                </a:p>
                              </p:txBody>
                            </p:sp>
                          </p:grpSp>
                          <p:sp>
                            <p:nvSpPr>
                              <p:cNvPr id="135" name="Rectangle à coins arrondis 130">
                                <a:extLst>
                                  <a:ext uri="{FF2B5EF4-FFF2-40B4-BE49-F238E27FC236}">
                                    <a16:creationId xmlns:a16="http://schemas.microsoft.com/office/drawing/2014/main" id="{0EEC6707-9722-4955-A3AF-224BF8FD85E2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2664396" y="808078"/>
                                <a:ext cx="6137218" cy="648000"/>
                              </a:xfrm>
                              <a:prstGeom prst="roundRect">
                                <a:avLst>
                                  <a:gd name="adj" fmla="val 17252"/>
                                </a:avLst>
                              </a:prstGeom>
                              <a:solidFill>
                                <a:srgbClr val="53A5FF"/>
                              </a:solidFill>
                              <a:ln>
                                <a:noFill/>
                              </a:ln>
                              <a:scene3d>
                                <a:camera prst="orthographicFront"/>
                                <a:lightRig rig="threePt" dir="t"/>
                              </a:scene3d>
                              <a:sp3d>
                                <a:bevelT w="152400" h="50800" prst="softRound"/>
                              </a:sp3d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tIns="18000" rtlCol="0" anchor="t" anchorCtr="0"/>
                              <a:lstStyle/>
                              <a:p>
                                <a:pPr algn="ctr"/>
                                <a:r>
                                  <a:rPr lang="fr-FR" sz="2000" b="1" i="1" dirty="0">
                                    <a:solidFill>
                                      <a:schemeClr val="tx1"/>
                                    </a:solidFill>
                                    <a:latin typeface="Myriad Pro" pitchFamily="34" charset="0"/>
                                  </a:rPr>
                                  <a:t>Sciences de la Vie, Terre, Environnement </a:t>
                                </a:r>
                              </a:p>
                              <a:p>
                                <a:pPr algn="ctr"/>
                                <a:r>
                                  <a:rPr lang="fr-FR" sz="1600" dirty="0">
                                    <a:solidFill>
                                      <a:schemeClr val="tx1"/>
                                    </a:solidFill>
                                    <a:latin typeface="Myriad Pro" pitchFamily="34" charset="0"/>
                                  </a:rPr>
                                  <a:t>Semestre 1 : Tronc commun</a:t>
                                </a:r>
                              </a:p>
                            </p:txBody>
                          </p:sp>
                        </p:grpSp>
                        <p:sp>
                          <p:nvSpPr>
                            <p:cNvPr id="136" name="Rectangle à coins arrondis 76">
                              <a:extLst>
                                <a:ext uri="{FF2B5EF4-FFF2-40B4-BE49-F238E27FC236}">
                                  <a16:creationId xmlns:a16="http://schemas.microsoft.com/office/drawing/2014/main" id="{0BACE049-7971-4EC0-AE6F-B5A9A7C16E5C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1296541" y="808078"/>
                              <a:ext cx="825153" cy="1388548"/>
                            </a:xfrm>
                            <a:prstGeom prst="roundRect">
                              <a:avLst>
                                <a:gd name="adj" fmla="val 17252"/>
                              </a:avLst>
                            </a:prstGeom>
                            <a:solidFill>
                              <a:srgbClr val="53A5FF"/>
                            </a:solidFill>
                            <a:ln>
                              <a:noFill/>
                            </a:ln>
                            <a:scene3d>
                              <a:camera prst="orthographicFront"/>
                              <a:lightRig rig="threePt" dir="t"/>
                            </a:scene3d>
                            <a:sp3d>
                              <a:bevelT w="152400" h="50800" prst="softRound"/>
                            </a:sp3d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lIns="36000" tIns="18000" rIns="36000" rtlCol="0" anchor="ctr" anchorCtr="0"/>
                            <a:lstStyle/>
                            <a:p>
                              <a:pPr algn="ctr"/>
                              <a:r>
                                <a:rPr lang="fr-FR" sz="1400" b="1" i="1" dirty="0" err="1">
                                  <a:solidFill>
                                    <a:schemeClr val="tx1"/>
                                  </a:solidFill>
                                  <a:latin typeface="Myriad Pro" pitchFamily="34" charset="0"/>
                                </a:rPr>
                                <a:t>Licenceoption</a:t>
                              </a:r>
                              <a:r>
                                <a:rPr lang="fr-FR" sz="1400" b="1" i="1" dirty="0">
                                  <a:solidFill>
                                    <a:schemeClr val="tx1"/>
                                  </a:solidFill>
                                  <a:latin typeface="Myriad Pro" pitchFamily="34" charset="0"/>
                                </a:rPr>
                                <a:t> Accès Santé LAS</a:t>
                              </a:r>
                            </a:p>
                          </p:txBody>
                        </p:sp>
                        <p:sp>
                          <p:nvSpPr>
                            <p:cNvPr id="138" name="Rectangle à coins arrondis 76">
                              <a:extLst>
                                <a:ext uri="{FF2B5EF4-FFF2-40B4-BE49-F238E27FC236}">
                                  <a16:creationId xmlns:a16="http://schemas.microsoft.com/office/drawing/2014/main" id="{553CB0BE-910B-4CE0-8A5F-3F401169BB9C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933547" y="808077"/>
                              <a:ext cx="1292027" cy="1388549"/>
                            </a:xfrm>
                            <a:prstGeom prst="roundRect">
                              <a:avLst>
                                <a:gd name="adj" fmla="val 17252"/>
                              </a:avLst>
                            </a:prstGeom>
                            <a:solidFill>
                              <a:srgbClr val="53A5FF"/>
                            </a:solidFill>
                            <a:ln>
                              <a:noFill/>
                            </a:ln>
                            <a:scene3d>
                              <a:camera prst="orthographicFront"/>
                              <a:lightRig rig="threePt" dir="t"/>
                            </a:scene3d>
                            <a:sp3d>
                              <a:bevelT w="152400" h="50800" prst="softRound"/>
                            </a:sp3d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lIns="36000" tIns="18000" rIns="36000" rtlCol="0" anchor="ctr" anchorCtr="0"/>
                            <a:lstStyle/>
                            <a:p>
                              <a:pPr algn="ctr"/>
                              <a:r>
                                <a:rPr lang="fr-FR" sz="1400" b="1" i="1" dirty="0">
                                  <a:solidFill>
                                    <a:schemeClr val="tx1"/>
                                  </a:solidFill>
                                  <a:latin typeface="Myriad Pro" pitchFamily="34" charset="0"/>
                                </a:rPr>
                                <a:t>Licence option Préparation Concours Licence Agro-Véto </a:t>
                              </a:r>
                            </a:p>
                          </p:txBody>
                        </p:sp>
                        <p:sp>
                          <p:nvSpPr>
                            <p:cNvPr id="139" name="Rectangle à coins arrondis 76">
                              <a:extLst>
                                <a:ext uri="{FF2B5EF4-FFF2-40B4-BE49-F238E27FC236}">
                                  <a16:creationId xmlns:a16="http://schemas.microsoft.com/office/drawing/2014/main" id="{17607386-8214-4CBD-B664-0A0FB5CBF7AE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8872581" y="808078"/>
                              <a:ext cx="992615" cy="1388550"/>
                            </a:xfrm>
                            <a:prstGeom prst="roundRect">
                              <a:avLst>
                                <a:gd name="adj" fmla="val 17252"/>
                              </a:avLst>
                            </a:prstGeom>
                            <a:solidFill>
                              <a:srgbClr val="53A5FF"/>
                            </a:solidFill>
                            <a:ln>
                              <a:noFill/>
                            </a:ln>
                            <a:scene3d>
                              <a:camera prst="orthographicFront"/>
                              <a:lightRig rig="threePt" dir="t"/>
                            </a:scene3d>
                            <a:sp3d>
                              <a:bevelT w="152400" h="50800" prst="softRound"/>
                            </a:sp3d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lIns="36000" tIns="18000" rIns="36000" rtlCol="0" anchor="ctr" anchorCtr="0"/>
                            <a:lstStyle/>
                            <a:p>
                              <a:pPr algn="ctr"/>
                              <a:r>
                                <a:rPr lang="fr-FR" sz="1400" b="1" i="1" dirty="0">
                                  <a:solidFill>
                                    <a:schemeClr val="tx1"/>
                                  </a:solidFill>
                                  <a:latin typeface="Myriad Pro" pitchFamily="34" charset="0"/>
                                </a:rPr>
                                <a:t>Dispositif AGIL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147" name="Rectangle à coins arrondis 76">
                            <a:extLst>
                              <a:ext uri="{FF2B5EF4-FFF2-40B4-BE49-F238E27FC236}">
                                <a16:creationId xmlns:a16="http://schemas.microsoft.com/office/drawing/2014/main" id="{224CC25E-CC8E-498F-B434-E13918B7F507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10927950" y="2340645"/>
                            <a:ext cx="688630" cy="1359768"/>
                          </a:xfrm>
                          <a:prstGeom prst="roundRect">
                            <a:avLst>
                              <a:gd name="adj" fmla="val 17252"/>
                            </a:avLst>
                          </a:prstGeom>
                          <a:solidFill>
                            <a:srgbClr val="53A5FF"/>
                          </a:solidFill>
                          <a:ln>
                            <a:noFill/>
                          </a:ln>
                          <a:scene3d>
                            <a:camera prst="orthographicFront"/>
                            <a:lightRig rig="threePt" dir="t"/>
                          </a:scene3d>
                          <a:sp3d>
                            <a:bevelT w="152400" h="50800" prst="softRound"/>
                          </a:sp3d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lIns="0" tIns="18000" rIns="0" rtlCol="0" anchor="ctr" anchorCtr="0"/>
                          <a:lstStyle/>
                          <a:p>
                            <a:pPr algn="ctr"/>
                            <a:r>
                              <a:rPr lang="fr-FR" sz="1400" b="1" i="1" dirty="0">
                                <a:solidFill>
                                  <a:schemeClr val="tx1"/>
                                </a:solidFill>
                                <a:latin typeface="Myriad Pro" pitchFamily="34" charset="0"/>
                              </a:rPr>
                              <a:t>Prépa. Agro-Véto</a:t>
                            </a:r>
                          </a:p>
                        </p:txBody>
                      </p:sp>
                      <p:sp>
                        <p:nvSpPr>
                          <p:cNvPr id="149" name="Rectangle à coins arrondis 76">
                            <a:extLst>
                              <a:ext uri="{FF2B5EF4-FFF2-40B4-BE49-F238E27FC236}">
                                <a16:creationId xmlns:a16="http://schemas.microsoft.com/office/drawing/2014/main" id="{A9FC8186-D153-45C4-9E77-C75E7E30AE37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11665396" y="2340645"/>
                            <a:ext cx="456298" cy="1359768"/>
                          </a:xfrm>
                          <a:prstGeom prst="roundRect">
                            <a:avLst>
                              <a:gd name="adj" fmla="val 17252"/>
                            </a:avLst>
                          </a:prstGeom>
                          <a:solidFill>
                            <a:srgbClr val="53A5FF"/>
                          </a:solidFill>
                          <a:ln>
                            <a:noFill/>
                          </a:ln>
                          <a:scene3d>
                            <a:camera prst="orthographicFront"/>
                            <a:lightRig rig="threePt" dir="t"/>
                          </a:scene3d>
                          <a:sp3d>
                            <a:bevelT w="152400" h="50800" prst="softRound"/>
                          </a:sp3d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lIns="0" tIns="18000" rIns="0" rtlCol="0" anchor="ctr" anchorCtr="0"/>
                          <a:lstStyle/>
                          <a:p>
                            <a:pPr algn="ctr"/>
                            <a:r>
                              <a:rPr lang="fr-FR" sz="1400" b="1" i="1" dirty="0">
                                <a:solidFill>
                                  <a:schemeClr val="tx1"/>
                                </a:solidFill>
                                <a:latin typeface="Myriad Pro" pitchFamily="34" charset="0"/>
                              </a:rPr>
                              <a:t>LAS</a:t>
                            </a:r>
                          </a:p>
                        </p:txBody>
                      </p:sp>
                    </p:grpSp>
                    <p:sp>
                      <p:nvSpPr>
                        <p:cNvPr id="150" name="Rectangle à coins arrondis 92">
                          <a:extLst>
                            <a:ext uri="{FF2B5EF4-FFF2-40B4-BE49-F238E27FC236}">
                              <a16:creationId xmlns:a16="http://schemas.microsoft.com/office/drawing/2014/main" id="{2FBF57FE-61B9-471C-9F9E-4BE48C499828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9512325" y="2916709"/>
                          <a:ext cx="1332000" cy="540000"/>
                        </a:xfrm>
                        <a:prstGeom prst="roundRect">
                          <a:avLst>
                            <a:gd name="adj" fmla="val 14462"/>
                          </a:avLst>
                        </a:prstGeom>
                        <a:solidFill>
                          <a:srgbClr val="99CCFF"/>
                        </a:solidFill>
                        <a:ln>
                          <a:noFill/>
                        </a:ln>
                        <a:scene3d>
                          <a:camera prst="orthographicFront"/>
                          <a:lightRig rig="threePt" dir="t"/>
                        </a:scene3d>
                        <a:sp3d>
                          <a:bevelT w="165100" prst="coolSlant"/>
                        </a:sp3d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lIns="0" rIns="0" rtlCol="0" anchor="ctr"/>
                        <a:lstStyle/>
                        <a:p>
                          <a:pPr algn="ctr"/>
                          <a:r>
                            <a:rPr lang="fr-FR" sz="1300" b="1" dirty="0">
                              <a:solidFill>
                                <a:schemeClr val="tx1"/>
                              </a:solidFill>
                              <a:latin typeface="Myriad Pro" pitchFamily="34" charset="0"/>
                              <a:cs typeface="Times" charset="0"/>
                            </a:rPr>
                            <a:t>Environnement</a:t>
                          </a:r>
                        </a:p>
                      </p:txBody>
                    </p:sp>
                  </p:grpSp>
                </p:grpSp>
                <p:sp>
                  <p:nvSpPr>
                    <p:cNvPr id="162" name="Rectangle à coins arrondis 76">
                      <a:extLst>
                        <a:ext uri="{FF2B5EF4-FFF2-40B4-BE49-F238E27FC236}">
                          <a16:creationId xmlns:a16="http://schemas.microsoft.com/office/drawing/2014/main" id="{1E1463EB-25FA-4AEA-91A6-807039BDD1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927045" y="3859410"/>
                      <a:ext cx="2668233" cy="1152000"/>
                    </a:xfrm>
                    <a:prstGeom prst="roundRect">
                      <a:avLst>
                        <a:gd name="adj" fmla="val 17252"/>
                      </a:avLst>
                    </a:prstGeom>
                    <a:solidFill>
                      <a:srgbClr val="53A5FF"/>
                    </a:solidFill>
                    <a:ln>
                      <a:noFill/>
                    </a:ln>
                    <a:scene3d>
                      <a:camera prst="orthographicFront"/>
                      <a:lightRig rig="threePt" dir="t"/>
                    </a:scene3d>
                    <a:sp3d>
                      <a:bevelT w="152400" h="50800" prst="softRound"/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lIns="36000" tIns="18000" rIns="36000" rtlCol="0" anchor="t" anchorCtr="0"/>
                    <a:lstStyle/>
                    <a:p>
                      <a:pPr algn="ctr"/>
                      <a:r>
                        <a:rPr lang="fr-FR" sz="1400" b="1" i="1" dirty="0">
                          <a:solidFill>
                            <a:schemeClr val="tx1"/>
                          </a:solidFill>
                          <a:latin typeface="Myriad Pro" pitchFamily="34" charset="0"/>
                        </a:rPr>
                        <a:t>Sciences de la Terre</a:t>
                      </a:r>
                    </a:p>
                    <a:p>
                      <a:pPr algn="ctr"/>
                      <a:r>
                        <a:rPr lang="fr-FR" sz="1200" b="1" i="1" dirty="0">
                          <a:solidFill>
                            <a:schemeClr val="tx1"/>
                          </a:solidFill>
                          <a:latin typeface="Myriad Pro" pitchFamily="34" charset="0"/>
                        </a:rPr>
                        <a:t>2 parcours au choix</a:t>
                      </a:r>
                    </a:p>
                  </p:txBody>
                </p:sp>
                <p:sp>
                  <p:nvSpPr>
                    <p:cNvPr id="166" name="Rectangle à coins arrondis 76">
                      <a:extLst>
                        <a:ext uri="{FF2B5EF4-FFF2-40B4-BE49-F238E27FC236}">
                          <a16:creationId xmlns:a16="http://schemas.microsoft.com/office/drawing/2014/main" id="{6DBFF7AC-2678-446A-9E13-F8788C8AA70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1665396" y="3859410"/>
                      <a:ext cx="456298" cy="1152000"/>
                    </a:xfrm>
                    <a:prstGeom prst="roundRect">
                      <a:avLst>
                        <a:gd name="adj" fmla="val 17252"/>
                      </a:avLst>
                    </a:prstGeom>
                    <a:solidFill>
                      <a:srgbClr val="53A5FF"/>
                    </a:solidFill>
                    <a:ln>
                      <a:noFill/>
                    </a:ln>
                    <a:scene3d>
                      <a:camera prst="orthographicFront"/>
                      <a:lightRig rig="threePt" dir="t"/>
                    </a:scene3d>
                    <a:sp3d>
                      <a:bevelT w="152400" h="50800" prst="softRound"/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lIns="0" tIns="18000" rIns="0" rtlCol="0" anchor="ctr" anchorCtr="0"/>
                    <a:lstStyle/>
                    <a:p>
                      <a:pPr algn="ctr"/>
                      <a:r>
                        <a:rPr lang="fr-FR" sz="1400" b="1" i="1" dirty="0">
                          <a:solidFill>
                            <a:schemeClr val="tx1"/>
                          </a:solidFill>
                          <a:latin typeface="Myriad Pro" pitchFamily="34" charset="0"/>
                        </a:rPr>
                        <a:t>LAS</a:t>
                      </a:r>
                    </a:p>
                  </p:txBody>
                </p:sp>
              </p:grpSp>
            </p:grpSp>
            <p:pic>
              <p:nvPicPr>
                <p:cNvPr id="25" name="Image 24">
                  <a:extLst>
                    <a:ext uri="{FF2B5EF4-FFF2-40B4-BE49-F238E27FC236}">
                      <a16:creationId xmlns:a16="http://schemas.microsoft.com/office/drawing/2014/main" id="{3C9C3C75-E3D2-4080-A9CD-472DAD3F564E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3830826" y="4079206"/>
                  <a:ext cx="639457" cy="720000"/>
                </a:xfrm>
                <a:prstGeom prst="rect">
                  <a:avLst/>
                </a:prstGeom>
              </p:spPr>
            </p:pic>
          </p:grpSp>
          <p:pic>
            <p:nvPicPr>
              <p:cNvPr id="169" name="Image 168">
                <a:extLst>
                  <a:ext uri="{FF2B5EF4-FFF2-40B4-BE49-F238E27FC236}">
                    <a16:creationId xmlns:a16="http://schemas.microsoft.com/office/drawing/2014/main" id="{F2EECB58-793C-4A3F-A887-451DDE0D4B24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/>
              <a:srcRect r="63492" b="24617"/>
              <a:stretch/>
            </p:blipFill>
            <p:spPr>
              <a:xfrm>
                <a:off x="10153228" y="7308967"/>
                <a:ext cx="462751" cy="473261"/>
              </a:xfrm>
              <a:prstGeom prst="rect">
                <a:avLst/>
              </a:prstGeom>
            </p:spPr>
          </p:pic>
        </p:grpSp>
        <p:sp>
          <p:nvSpPr>
            <p:cNvPr id="152" name="Rectangle à coins arrondis 88">
              <a:extLst>
                <a:ext uri="{FF2B5EF4-FFF2-40B4-BE49-F238E27FC236}">
                  <a16:creationId xmlns:a16="http://schemas.microsoft.com/office/drawing/2014/main" id="{89312274-ED6A-4D6D-BBDF-13DF98A57C68}"/>
                </a:ext>
              </a:extLst>
            </p:cNvPr>
            <p:cNvSpPr/>
            <p:nvPr/>
          </p:nvSpPr>
          <p:spPr>
            <a:xfrm>
              <a:off x="2770919" y="4557339"/>
              <a:ext cx="757485" cy="470063"/>
            </a:xfrm>
            <a:prstGeom prst="roundRect">
              <a:avLst>
                <a:gd name="adj" fmla="val 14462"/>
              </a:avLst>
            </a:prstGeom>
            <a:solidFill>
              <a:srgbClr val="99CCFF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fr-FR" sz="1400" b="1" dirty="0">
                  <a:solidFill>
                    <a:schemeClr val="tx1"/>
                  </a:solidFill>
                  <a:latin typeface="Myriad Pro" pitchFamily="34" charset="0"/>
                  <a:cs typeface="Times" charset="0"/>
                </a:rPr>
                <a:t>BBM</a:t>
              </a:r>
            </a:p>
          </p:txBody>
        </p:sp>
        <p:sp>
          <p:nvSpPr>
            <p:cNvPr id="158" name="Rectangle à coins arrondis 89">
              <a:extLst>
                <a:ext uri="{FF2B5EF4-FFF2-40B4-BE49-F238E27FC236}">
                  <a16:creationId xmlns:a16="http://schemas.microsoft.com/office/drawing/2014/main" id="{CBAAB6B8-FFF6-4721-9F36-5A9153DDD5D3}"/>
                </a:ext>
              </a:extLst>
            </p:cNvPr>
            <p:cNvSpPr/>
            <p:nvPr/>
          </p:nvSpPr>
          <p:spPr>
            <a:xfrm>
              <a:off x="4477621" y="4556757"/>
              <a:ext cx="757485" cy="470063"/>
            </a:xfrm>
            <a:prstGeom prst="roundRect">
              <a:avLst>
                <a:gd name="adj" fmla="val 14462"/>
              </a:avLst>
            </a:prstGeom>
            <a:solidFill>
              <a:srgbClr val="99CCFF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>
              <a:noAutofit/>
            </a:bodyPr>
            <a:lstStyle/>
            <a:p>
              <a:pPr algn="ctr"/>
              <a:r>
                <a:rPr lang="fr-FR" sz="1400" b="1" dirty="0">
                  <a:solidFill>
                    <a:schemeClr val="tx1"/>
                  </a:solidFill>
                  <a:latin typeface="Myriad Pro" pitchFamily="34" charset="0"/>
                  <a:cs typeface="Times" charset="0"/>
                </a:rPr>
                <a:t>BCP</a:t>
              </a:r>
            </a:p>
          </p:txBody>
        </p:sp>
        <p:sp>
          <p:nvSpPr>
            <p:cNvPr id="160" name="Rectangle à coins arrondis 90">
              <a:extLst>
                <a:ext uri="{FF2B5EF4-FFF2-40B4-BE49-F238E27FC236}">
                  <a16:creationId xmlns:a16="http://schemas.microsoft.com/office/drawing/2014/main" id="{66C02582-7663-40F1-AE3F-47145CEB49C0}"/>
                </a:ext>
              </a:extLst>
            </p:cNvPr>
            <p:cNvSpPr/>
            <p:nvPr/>
          </p:nvSpPr>
          <p:spPr>
            <a:xfrm>
              <a:off x="3624270" y="4556757"/>
              <a:ext cx="757485" cy="470063"/>
            </a:xfrm>
            <a:prstGeom prst="roundRect">
              <a:avLst>
                <a:gd name="adj" fmla="val 14462"/>
              </a:avLst>
            </a:prstGeom>
            <a:solidFill>
              <a:srgbClr val="99CCFF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fr-FR" sz="1400" b="1" dirty="0">
                  <a:solidFill>
                    <a:schemeClr val="tx1"/>
                  </a:solidFill>
                  <a:latin typeface="Myriad Pro" pitchFamily="34" charset="0"/>
                  <a:cs typeface="Times" charset="0"/>
                </a:rPr>
                <a:t>BEE</a:t>
              </a:r>
            </a:p>
          </p:txBody>
        </p:sp>
        <p:sp>
          <p:nvSpPr>
            <p:cNvPr id="161" name="Rectangle à coins arrondis 91">
              <a:extLst>
                <a:ext uri="{FF2B5EF4-FFF2-40B4-BE49-F238E27FC236}">
                  <a16:creationId xmlns:a16="http://schemas.microsoft.com/office/drawing/2014/main" id="{669E60A3-0B9C-4491-81B3-6CB49CB169DA}"/>
                </a:ext>
              </a:extLst>
            </p:cNvPr>
            <p:cNvSpPr/>
            <p:nvPr/>
          </p:nvSpPr>
          <p:spPr>
            <a:xfrm>
              <a:off x="5330972" y="4557339"/>
              <a:ext cx="757485" cy="470063"/>
            </a:xfrm>
            <a:prstGeom prst="roundRect">
              <a:avLst>
                <a:gd name="adj" fmla="val 14462"/>
              </a:avLst>
            </a:prstGeom>
            <a:solidFill>
              <a:srgbClr val="99CCFF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fr-FR" sz="1400" b="1" dirty="0" err="1">
                  <a:solidFill>
                    <a:schemeClr val="tx1"/>
                  </a:solidFill>
                  <a:latin typeface="Myriad Pro" pitchFamily="34" charset="0"/>
                  <a:cs typeface="Times" charset="0"/>
                </a:rPr>
                <a:t>SVg</a:t>
              </a:r>
              <a:endParaRPr lang="fr-FR" sz="1400" b="1" dirty="0">
                <a:solidFill>
                  <a:schemeClr val="tx1"/>
                </a:solidFill>
                <a:latin typeface="Myriad Pro" pitchFamily="34" charset="0"/>
                <a:cs typeface="Times" charset="0"/>
              </a:endParaRPr>
            </a:p>
          </p:txBody>
        </p:sp>
        <p:sp>
          <p:nvSpPr>
            <p:cNvPr id="164" name="Rectangle à coins arrondis 91">
              <a:extLst>
                <a:ext uri="{FF2B5EF4-FFF2-40B4-BE49-F238E27FC236}">
                  <a16:creationId xmlns:a16="http://schemas.microsoft.com/office/drawing/2014/main" id="{28D6F09B-E263-4528-8A87-66A33DF544B8}"/>
                </a:ext>
              </a:extLst>
            </p:cNvPr>
            <p:cNvSpPr/>
            <p:nvPr/>
          </p:nvSpPr>
          <p:spPr>
            <a:xfrm>
              <a:off x="6190598" y="4556649"/>
              <a:ext cx="895210" cy="470063"/>
            </a:xfrm>
            <a:prstGeom prst="roundRect">
              <a:avLst>
                <a:gd name="adj" fmla="val 14462"/>
              </a:avLst>
            </a:prstGeom>
            <a:solidFill>
              <a:srgbClr val="99CCFF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fr-FR" sz="1400" b="1" dirty="0">
                  <a:solidFill>
                    <a:schemeClr val="tx1"/>
                  </a:solidFill>
                  <a:latin typeface="Myriad Pro" pitchFamily="34" charset="0"/>
                  <a:cs typeface="Times" charset="0"/>
                </a:rPr>
                <a:t>SVT-ME</a:t>
              </a:r>
            </a:p>
          </p:txBody>
        </p:sp>
        <p:sp>
          <p:nvSpPr>
            <p:cNvPr id="167" name="Rectangle à coins arrondis 92">
              <a:extLst>
                <a:ext uri="{FF2B5EF4-FFF2-40B4-BE49-F238E27FC236}">
                  <a16:creationId xmlns:a16="http://schemas.microsoft.com/office/drawing/2014/main" id="{D00B4E3F-D53D-49E5-85B9-977C6AEDD981}"/>
                </a:ext>
              </a:extLst>
            </p:cNvPr>
            <p:cNvSpPr/>
            <p:nvPr/>
          </p:nvSpPr>
          <p:spPr>
            <a:xfrm>
              <a:off x="10148393" y="4596208"/>
              <a:ext cx="1398652" cy="504000"/>
            </a:xfrm>
            <a:prstGeom prst="roundRect">
              <a:avLst>
                <a:gd name="adj" fmla="val 14462"/>
              </a:avLst>
            </a:prstGeom>
            <a:solidFill>
              <a:srgbClr val="99CCFF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fr-FR" sz="1300" b="1" dirty="0">
                  <a:solidFill>
                    <a:schemeClr val="tx1"/>
                  </a:solidFill>
                  <a:latin typeface="Myriad Pro" pitchFamily="34" charset="0"/>
                  <a:cs typeface="Times" charset="0"/>
                </a:rPr>
                <a:t>Environnement</a:t>
              </a:r>
            </a:p>
          </p:txBody>
        </p:sp>
        <p:sp>
          <p:nvSpPr>
            <p:cNvPr id="163" name="Rectangle à coins arrondis 92">
              <a:extLst>
                <a:ext uri="{FF2B5EF4-FFF2-40B4-BE49-F238E27FC236}">
                  <a16:creationId xmlns:a16="http://schemas.microsoft.com/office/drawing/2014/main" id="{E459023A-4268-43EC-8F64-F7E48C7E24B5}"/>
                </a:ext>
              </a:extLst>
            </p:cNvPr>
            <p:cNvSpPr/>
            <p:nvPr/>
          </p:nvSpPr>
          <p:spPr>
            <a:xfrm>
              <a:off x="8982048" y="4596208"/>
              <a:ext cx="1134724" cy="504000"/>
            </a:xfrm>
            <a:prstGeom prst="roundRect">
              <a:avLst>
                <a:gd name="adj" fmla="val 14462"/>
              </a:avLst>
            </a:prstGeom>
            <a:solidFill>
              <a:srgbClr val="99CCFF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fr-FR" sz="1300" b="1" dirty="0">
                  <a:solidFill>
                    <a:schemeClr val="tx1"/>
                  </a:solidFill>
                  <a:latin typeface="Myriad Pro" pitchFamily="34" charset="0"/>
                  <a:cs typeface="Times" charset="0"/>
                </a:rPr>
                <a:t>Géosciences</a:t>
              </a:r>
            </a:p>
          </p:txBody>
        </p:sp>
        <p:pic>
          <p:nvPicPr>
            <p:cNvPr id="28" name="Image 27">
              <a:extLst>
                <a:ext uri="{FF2B5EF4-FFF2-40B4-BE49-F238E27FC236}">
                  <a16:creationId xmlns:a16="http://schemas.microsoft.com/office/drawing/2014/main" id="{2F0DCF51-F9BA-411E-A555-CD895958ACB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830553" y="6531387"/>
              <a:ext cx="639730" cy="720000"/>
            </a:xfrm>
            <a:prstGeom prst="rect">
              <a:avLst/>
            </a:prstGeom>
          </p:spPr>
        </p:pic>
        <p:pic>
          <p:nvPicPr>
            <p:cNvPr id="30" name="Image 29">
              <a:extLst>
                <a:ext uri="{FF2B5EF4-FFF2-40B4-BE49-F238E27FC236}">
                  <a16:creationId xmlns:a16="http://schemas.microsoft.com/office/drawing/2014/main" id="{00FF541F-4723-4FF5-B7BA-6E4B4E289A4D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828387" y="7731799"/>
              <a:ext cx="641896" cy="720000"/>
            </a:xfrm>
            <a:prstGeom prst="rect">
              <a:avLst/>
            </a:prstGeom>
          </p:spPr>
        </p:pic>
        <p:pic>
          <p:nvPicPr>
            <p:cNvPr id="137" name="Image 136"/>
            <p:cNvPicPr>
              <a:picLocks noChangeAspect="1"/>
            </p:cNvPicPr>
            <p:nvPr/>
          </p:nvPicPr>
          <p:blipFill rotWithShape="1">
            <a:blip r:embed="rId3"/>
            <a:srcRect r="63492" b="24617"/>
            <a:stretch/>
          </p:blipFill>
          <p:spPr>
            <a:xfrm>
              <a:off x="8250317" y="7309197"/>
              <a:ext cx="462751" cy="473261"/>
            </a:xfrm>
            <a:prstGeom prst="rect">
              <a:avLst/>
            </a:prstGeom>
          </p:spPr>
        </p:pic>
        <p:pic>
          <p:nvPicPr>
            <p:cNvPr id="153" name="Image 152"/>
            <p:cNvPicPr>
              <a:picLocks noChangeAspect="1"/>
            </p:cNvPicPr>
            <p:nvPr/>
          </p:nvPicPr>
          <p:blipFill rotWithShape="1">
            <a:blip r:embed="rId3"/>
            <a:srcRect r="63492" b="24617"/>
            <a:stretch/>
          </p:blipFill>
          <p:spPr>
            <a:xfrm>
              <a:off x="8250317" y="6085061"/>
              <a:ext cx="462751" cy="47326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29747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e 3">
            <a:extLst>
              <a:ext uri="{FF2B5EF4-FFF2-40B4-BE49-F238E27FC236}">
                <a16:creationId xmlns:a16="http://schemas.microsoft.com/office/drawing/2014/main" id="{F174F5A2-18E7-4217-2CF2-D0CCB614396A}"/>
              </a:ext>
            </a:extLst>
          </p:cNvPr>
          <p:cNvGrpSpPr/>
          <p:nvPr/>
        </p:nvGrpSpPr>
        <p:grpSpPr>
          <a:xfrm>
            <a:off x="-72577" y="1018258"/>
            <a:ext cx="14542860" cy="8739211"/>
            <a:chOff x="-72577" y="1018258"/>
            <a:chExt cx="14542860" cy="8739211"/>
          </a:xfrm>
        </p:grpSpPr>
        <p:sp>
          <p:nvSpPr>
            <p:cNvPr id="142" name="Rectangle à coins arrondis 129">
              <a:extLst>
                <a:ext uri="{FF2B5EF4-FFF2-40B4-BE49-F238E27FC236}">
                  <a16:creationId xmlns:a16="http://schemas.microsoft.com/office/drawing/2014/main" id="{ECB4D754-CC88-4D51-B677-44BE734BCDD1}"/>
                </a:ext>
              </a:extLst>
            </p:cNvPr>
            <p:cNvSpPr/>
            <p:nvPr/>
          </p:nvSpPr>
          <p:spPr>
            <a:xfrm>
              <a:off x="4021491" y="4066146"/>
              <a:ext cx="7944926" cy="1151223"/>
            </a:xfrm>
            <a:prstGeom prst="roundRect">
              <a:avLst>
                <a:gd name="adj" fmla="val 12120"/>
              </a:avLst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tx2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40" name="Rectangle à coins arrondis 129">
              <a:extLst>
                <a:ext uri="{FF2B5EF4-FFF2-40B4-BE49-F238E27FC236}">
                  <a16:creationId xmlns:a16="http://schemas.microsoft.com/office/drawing/2014/main" id="{C356A030-1B9C-4853-9084-5EACE1BA9F62}"/>
                </a:ext>
              </a:extLst>
            </p:cNvPr>
            <p:cNvSpPr/>
            <p:nvPr/>
          </p:nvSpPr>
          <p:spPr>
            <a:xfrm>
              <a:off x="4265802" y="2549479"/>
              <a:ext cx="7687626" cy="1360800"/>
            </a:xfrm>
            <a:prstGeom prst="roundRect">
              <a:avLst>
                <a:gd name="adj" fmla="val 12120"/>
              </a:avLst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tx2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grpSp>
          <p:nvGrpSpPr>
            <p:cNvPr id="34" name="Groupe 33">
              <a:extLst>
                <a:ext uri="{FF2B5EF4-FFF2-40B4-BE49-F238E27FC236}">
                  <a16:creationId xmlns:a16="http://schemas.microsoft.com/office/drawing/2014/main" id="{F085C6BE-1014-4901-B5E0-7922C5A12F66}"/>
                </a:ext>
              </a:extLst>
            </p:cNvPr>
            <p:cNvGrpSpPr/>
            <p:nvPr/>
          </p:nvGrpSpPr>
          <p:grpSpPr>
            <a:xfrm>
              <a:off x="-72577" y="1018258"/>
              <a:ext cx="14542860" cy="8739211"/>
              <a:chOff x="-72577" y="1018258"/>
              <a:chExt cx="14542860" cy="8739211"/>
            </a:xfrm>
          </p:grpSpPr>
          <p:grpSp>
            <p:nvGrpSpPr>
              <p:cNvPr id="32" name="Groupe 31">
                <a:extLst>
                  <a:ext uri="{FF2B5EF4-FFF2-40B4-BE49-F238E27FC236}">
                    <a16:creationId xmlns:a16="http://schemas.microsoft.com/office/drawing/2014/main" id="{6E7F5F65-B185-42E8-8440-C890CE17DCA9}"/>
                  </a:ext>
                </a:extLst>
              </p:cNvPr>
              <p:cNvGrpSpPr/>
              <p:nvPr/>
            </p:nvGrpSpPr>
            <p:grpSpPr>
              <a:xfrm>
                <a:off x="-72577" y="1018258"/>
                <a:ext cx="14542860" cy="8739211"/>
                <a:chOff x="-72577" y="1018258"/>
                <a:chExt cx="14542860" cy="8739211"/>
              </a:xfrm>
            </p:grpSpPr>
            <p:grpSp>
              <p:nvGrpSpPr>
                <p:cNvPr id="39" name="Groupe 38">
                  <a:extLst>
                    <a:ext uri="{FF2B5EF4-FFF2-40B4-BE49-F238E27FC236}">
                      <a16:creationId xmlns:a16="http://schemas.microsoft.com/office/drawing/2014/main" id="{CE4DC369-2B4C-43C1-A7D3-F4FAE3E77CF4}"/>
                    </a:ext>
                  </a:extLst>
                </p:cNvPr>
                <p:cNvGrpSpPr/>
                <p:nvPr/>
              </p:nvGrpSpPr>
              <p:grpSpPr>
                <a:xfrm>
                  <a:off x="-72577" y="1018258"/>
                  <a:ext cx="14508185" cy="8739211"/>
                  <a:chOff x="-72577" y="808077"/>
                  <a:chExt cx="14508185" cy="8739211"/>
                </a:xfrm>
              </p:grpSpPr>
              <p:sp>
                <p:nvSpPr>
                  <p:cNvPr id="168" name="Rectangle à coins arrondis 76">
                    <a:extLst>
                      <a:ext uri="{FF2B5EF4-FFF2-40B4-BE49-F238E27FC236}">
                        <a16:creationId xmlns:a16="http://schemas.microsoft.com/office/drawing/2014/main" id="{8025A155-9A09-4D5C-B1F6-5E62FA353C8D}"/>
                      </a:ext>
                    </a:extLst>
                  </p:cNvPr>
                  <p:cNvSpPr/>
                  <p:nvPr/>
                </p:nvSpPr>
                <p:spPr>
                  <a:xfrm>
                    <a:off x="7230904" y="3859410"/>
                    <a:ext cx="1620234" cy="1152000"/>
                  </a:xfrm>
                  <a:prstGeom prst="roundRect">
                    <a:avLst>
                      <a:gd name="adj" fmla="val 17252"/>
                    </a:avLst>
                  </a:prstGeom>
                  <a:solidFill>
                    <a:srgbClr val="53A5FF"/>
                  </a:solidFill>
                  <a:ln>
                    <a:noFill/>
                  </a:ln>
                  <a:scene3d>
                    <a:camera prst="orthographicFront"/>
                    <a:lightRig rig="threePt" dir="t"/>
                  </a:scene3d>
                  <a:sp3d>
                    <a:bevelT w="152400" h="50800" prst="softRound"/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36000" tIns="18000" rIns="36000" rtlCol="0" anchor="ctr" anchorCtr="0"/>
                  <a:lstStyle/>
                  <a:p>
                    <a:pPr algn="ctr"/>
                    <a:r>
                      <a:rPr lang="fr-FR" sz="1400" b="1" i="1" dirty="0">
                        <a:solidFill>
                          <a:schemeClr val="tx1"/>
                        </a:solidFill>
                        <a:latin typeface="Myriad Pro" pitchFamily="34" charset="0"/>
                      </a:rPr>
                      <a:t>Licence Pro </a:t>
                    </a:r>
                    <a:r>
                      <a:rPr lang="fr-FR" sz="1200" b="1" i="1" dirty="0">
                        <a:solidFill>
                          <a:schemeClr val="tx1"/>
                        </a:solidFill>
                        <a:latin typeface="Myriad Pro" pitchFamily="34" charset="0"/>
                      </a:rPr>
                      <a:t>Dépollution, Production et Gestion durable des Eaux</a:t>
                    </a:r>
                  </a:p>
                </p:txBody>
              </p:sp>
              <p:grpSp>
                <p:nvGrpSpPr>
                  <p:cNvPr id="38" name="Groupe 37">
                    <a:extLst>
                      <a:ext uri="{FF2B5EF4-FFF2-40B4-BE49-F238E27FC236}">
                        <a16:creationId xmlns:a16="http://schemas.microsoft.com/office/drawing/2014/main" id="{3D450379-33F2-4915-83AD-ED43E2D90BBB}"/>
                      </a:ext>
                    </a:extLst>
                  </p:cNvPr>
                  <p:cNvGrpSpPr/>
                  <p:nvPr/>
                </p:nvGrpSpPr>
                <p:grpSpPr>
                  <a:xfrm>
                    <a:off x="-72577" y="808077"/>
                    <a:ext cx="14508185" cy="8739211"/>
                    <a:chOff x="-72577" y="808077"/>
                    <a:chExt cx="14508185" cy="8739211"/>
                  </a:xfrm>
                </p:grpSpPr>
                <p:grpSp>
                  <p:nvGrpSpPr>
                    <p:cNvPr id="37" name="Groupe 36">
                      <a:extLst>
                        <a:ext uri="{FF2B5EF4-FFF2-40B4-BE49-F238E27FC236}">
                          <a16:creationId xmlns:a16="http://schemas.microsoft.com/office/drawing/2014/main" id="{1AB63B2E-2353-45E6-AF0B-A18BF766580C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-72577" y="808077"/>
                      <a:ext cx="14508185" cy="8739211"/>
                      <a:chOff x="-72577" y="808077"/>
                      <a:chExt cx="14508185" cy="8739211"/>
                    </a:xfrm>
                  </p:grpSpPr>
                  <p:sp>
                    <p:nvSpPr>
                      <p:cNvPr id="151" name="Rectangle à coins arrondis 87">
                        <a:extLst>
                          <a:ext uri="{FF2B5EF4-FFF2-40B4-BE49-F238E27FC236}">
                            <a16:creationId xmlns:a16="http://schemas.microsoft.com/office/drawing/2014/main" id="{D48D19FF-AAFB-4F5F-AF57-2F3AB3497686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2664398" y="3859410"/>
                        <a:ext cx="4489222" cy="1152000"/>
                      </a:xfrm>
                      <a:prstGeom prst="roundRect">
                        <a:avLst>
                          <a:gd name="adj" fmla="val 17252"/>
                        </a:avLst>
                      </a:prstGeom>
                      <a:solidFill>
                        <a:srgbClr val="53A5FF"/>
                      </a:solidFill>
                      <a:ln>
                        <a:noFill/>
                      </a:ln>
                      <a:scene3d>
                        <a:camera prst="orthographicFront"/>
                        <a:lightRig rig="threePt" dir="t"/>
                      </a:scene3d>
                      <a:sp3d>
                        <a:bevelT w="152400" h="50800" prst="softRound"/>
                      </a:sp3d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tIns="18000" rtlCol="0" anchor="t" anchorCtr="0"/>
                      <a:lstStyle/>
                      <a:p>
                        <a:pPr algn="ctr"/>
                        <a:r>
                          <a:rPr lang="fr-FR" sz="1400" b="1" i="1" dirty="0">
                            <a:solidFill>
                              <a:schemeClr val="tx1"/>
                            </a:solidFill>
                            <a:latin typeface="Myriad Pro" pitchFamily="34" charset="0"/>
                          </a:rPr>
                          <a:t>Sciences de la Vie - </a:t>
                        </a:r>
                        <a:r>
                          <a:rPr lang="fr-FR" sz="1200" b="1" i="1" dirty="0">
                            <a:solidFill>
                              <a:schemeClr val="tx1"/>
                            </a:solidFill>
                            <a:latin typeface="Myriad Pro" pitchFamily="34" charset="0"/>
                          </a:rPr>
                          <a:t>5 parcours au choix</a:t>
                        </a:r>
                      </a:p>
                    </p:txBody>
                  </p:sp>
                  <p:grpSp>
                    <p:nvGrpSpPr>
                      <p:cNvPr id="36" name="Groupe 35">
                        <a:extLst>
                          <a:ext uri="{FF2B5EF4-FFF2-40B4-BE49-F238E27FC236}">
                            <a16:creationId xmlns:a16="http://schemas.microsoft.com/office/drawing/2014/main" id="{50DA17DA-FE97-4C22-8EB2-771367492096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-72577" y="808077"/>
                        <a:ext cx="14508185" cy="8739211"/>
                        <a:chOff x="-72577" y="808077"/>
                        <a:chExt cx="14508185" cy="8739211"/>
                      </a:xfrm>
                    </p:grpSpPr>
                    <p:grpSp>
                      <p:nvGrpSpPr>
                        <p:cNvPr id="31" name="Groupe 30">
                          <a:extLst>
                            <a:ext uri="{FF2B5EF4-FFF2-40B4-BE49-F238E27FC236}">
                              <a16:creationId xmlns:a16="http://schemas.microsoft.com/office/drawing/2014/main" id="{E1FA4625-834F-4BEA-B06C-FF0ED48BAC10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-72577" y="808077"/>
                          <a:ext cx="14508185" cy="8739211"/>
                          <a:chOff x="-72577" y="808077"/>
                          <a:chExt cx="14508185" cy="8739211"/>
                        </a:xfrm>
                      </p:grpSpPr>
                      <p:grpSp>
                        <p:nvGrpSpPr>
                          <p:cNvPr id="27" name="Groupe 26">
                            <a:extLst>
                              <a:ext uri="{FF2B5EF4-FFF2-40B4-BE49-F238E27FC236}">
                                <a16:creationId xmlns:a16="http://schemas.microsoft.com/office/drawing/2014/main" id="{60F77506-7411-4DC2-AFF8-6E397418C94C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-72577" y="808077"/>
                            <a:ext cx="14508185" cy="8739211"/>
                            <a:chOff x="-72577" y="808077"/>
                            <a:chExt cx="14508185" cy="8739211"/>
                          </a:xfrm>
                        </p:grpSpPr>
                        <p:grpSp>
                          <p:nvGrpSpPr>
                            <p:cNvPr id="13" name="Groupe 12">
                              <a:extLst>
                                <a:ext uri="{FF2B5EF4-FFF2-40B4-BE49-F238E27FC236}">
                                  <a16:creationId xmlns:a16="http://schemas.microsoft.com/office/drawing/2014/main" id="{4809DB25-3E01-473B-953C-673A779608E2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-72577" y="808078"/>
                              <a:ext cx="14508185" cy="8739210"/>
                              <a:chOff x="-72577" y="808078"/>
                              <a:chExt cx="14508185" cy="8739210"/>
                            </a:xfrm>
                          </p:grpSpPr>
                          <p:grpSp>
                            <p:nvGrpSpPr>
                              <p:cNvPr id="5" name="Groupe 4">
                                <a:extLst>
                                  <a:ext uri="{FF2B5EF4-FFF2-40B4-BE49-F238E27FC236}">
                                    <a16:creationId xmlns:a16="http://schemas.microsoft.com/office/drawing/2014/main" id="{409D180D-9979-4774-BBCC-FFB78056E1CA}"/>
                                  </a:ext>
                                </a:extLst>
                              </p:cNvPr>
                              <p:cNvGrpSpPr/>
                              <p:nvPr/>
                            </p:nvGrpSpPr>
                            <p:grpSpPr>
                              <a:xfrm>
                                <a:off x="-72577" y="808078"/>
                                <a:ext cx="14508185" cy="8739210"/>
                                <a:chOff x="-72577" y="808078"/>
                                <a:chExt cx="14508185" cy="8739210"/>
                              </a:xfrm>
                            </p:grpSpPr>
                            <p:grpSp>
                              <p:nvGrpSpPr>
                                <p:cNvPr id="11" name="Groupe 10"/>
                                <p:cNvGrpSpPr/>
                                <p:nvPr/>
                              </p:nvGrpSpPr>
                              <p:grpSpPr>
                                <a:xfrm>
                                  <a:off x="-72577" y="808078"/>
                                  <a:ext cx="14508185" cy="8739210"/>
                                  <a:chOff x="-143916" y="1240126"/>
                                  <a:chExt cx="14508185" cy="8739210"/>
                                </a:xfrm>
                              </p:grpSpPr>
                              <p:sp>
                                <p:nvSpPr>
                                  <p:cNvPr id="134" name="Rectangle 100"/>
                                  <p:cNvSpPr>
                                    <a:spLocks noChangeArrowheads="1"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2016993" y="1731998"/>
                                    <a:ext cx="539750" cy="730800"/>
                                  </a:xfrm>
                                  <a:prstGeom prst="rect">
                                    <a:avLst/>
                                  </a:prstGeom>
                                  <a:noFill/>
                                  <a:ln w="9525">
                                    <a:noFill/>
                                    <a:miter lim="800000"/>
                                    <a:headEnd/>
                                    <a:tailEnd/>
                                  </a:ln>
                                </p:spPr>
                                <p:txBody>
                                  <a:bodyPr wrap="none" anchor="ctr"/>
                                  <a:lstStyle/>
                                  <a:p>
                                    <a:pPr algn="ctr" eaLnBrk="0" hangingPunct="0"/>
                                    <a:r>
                                      <a:rPr lang="fr-FR" sz="2400" b="1" dirty="0">
                                        <a:ln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</a:ln>
                                        <a:solidFill>
                                          <a:srgbClr val="00B0F0"/>
                                        </a:solidFill>
                                        <a:latin typeface="Myriad Pro" pitchFamily="34" charset="0"/>
                                        <a:ea typeface="ＭＳ Ｐゴシック" pitchFamily="34" charset="-128"/>
                                      </a:rPr>
                                      <a:t>L</a:t>
                                    </a:r>
                                    <a:r>
                                      <a:rPr lang="fr-FR" sz="2000" b="1" dirty="0">
                                        <a:ln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</a:ln>
                                        <a:solidFill>
                                          <a:srgbClr val="00B0F0"/>
                                        </a:solidFill>
                                        <a:latin typeface="Myriad Pro" pitchFamily="34" charset="0"/>
                                        <a:ea typeface="ＭＳ Ｐゴシック" pitchFamily="34" charset="-128"/>
                                      </a:rPr>
                                      <a:t>1</a:t>
                                    </a:r>
                                    <a:endParaRPr lang="fr-FR" sz="2400" b="1" dirty="0">
                                      <a:ln>
                                        <a:solidFill>
                                          <a:schemeClr val="accent1">
                                            <a:lumMod val="75000"/>
                                          </a:schemeClr>
                                        </a:solidFill>
                                      </a:ln>
                                      <a:solidFill>
                                        <a:srgbClr val="00B0F0"/>
                                      </a:solidFill>
                                      <a:latin typeface="Myriad Pro" pitchFamily="34" charset="0"/>
                                      <a:ea typeface="ＭＳ Ｐゴシック" pitchFamily="34" charset="-128"/>
                                    </a:endParaRPr>
                                  </a:p>
                                </p:txBody>
                              </p:sp>
                              <p:grpSp>
                                <p:nvGrpSpPr>
                                  <p:cNvPr id="8" name="Groupe 7"/>
                                  <p:cNvGrpSpPr/>
                                  <p:nvPr/>
                                </p:nvGrpSpPr>
                                <p:grpSpPr>
                                  <a:xfrm>
                                    <a:off x="2593057" y="1240126"/>
                                    <a:ext cx="9302028" cy="1388551"/>
                                    <a:chOff x="2593057" y="1240126"/>
                                    <a:chExt cx="9302028" cy="1388551"/>
                                  </a:xfrm>
                                </p:grpSpPr>
                                <p:sp>
                                  <p:nvSpPr>
                                    <p:cNvPr id="130" name="Rectangle à coins arrondis 129"/>
                                    <p:cNvSpPr/>
                                    <p:nvPr/>
                                  </p:nvSpPr>
                                  <p:spPr>
                                    <a:xfrm>
                                      <a:off x="2593057" y="1240126"/>
                                      <a:ext cx="9302028" cy="1388551"/>
                                    </a:xfrm>
                                    <a:prstGeom prst="roundRect">
                                      <a:avLst>
                                        <a:gd name="adj" fmla="val 12120"/>
                                      </a:avLst>
                                    </a:prstGeom>
                                    <a:solidFill>
                                      <a:schemeClr val="tx2">
                                        <a:lumMod val="20000"/>
                                        <a:lumOff val="80000"/>
                                      </a:schemeClr>
                                    </a:solidFill>
                                    <a:ln>
                                      <a:solidFill>
                                        <a:schemeClr val="tx2">
                                          <a:lumMod val="20000"/>
                                          <a:lumOff val="80000"/>
                                        </a:schemeClr>
                                      </a:solidFill>
                                    </a:ln>
                                  </p:spPr>
                                  <p:style>
                                    <a:lnRef idx="2">
                                      <a:schemeClr val="accent1">
                                        <a:shade val="50000"/>
                                      </a:schemeClr>
                                    </a:lnRef>
                                    <a:fillRef idx="1">
                                      <a:schemeClr val="accent1"/>
                                    </a:fillRef>
                                    <a:effectRef idx="0">
                                      <a:schemeClr val="accent1"/>
                                    </a:effectRef>
                                    <a:fontRef idx="minor">
                                      <a:schemeClr val="lt1"/>
                                    </a:fontRef>
                                  </p:style>
                                  <p:txBody>
                                    <a:bodyPr rtlCol="0" anchor="ctr"/>
                                    <a:lstStyle/>
                                    <a:p>
                                      <a:pPr algn="ctr"/>
                                      <a:endParaRPr lang="fr-FR"/>
                                    </a:p>
                                  </p:txBody>
                                </p:sp>
                                <p:sp>
                                  <p:nvSpPr>
                                    <p:cNvPr id="131" name="Rectangle à coins arrondis 130"/>
                                    <p:cNvSpPr/>
                                    <p:nvPr/>
                                  </p:nvSpPr>
                                  <p:spPr>
                                    <a:xfrm>
                                      <a:off x="2593057" y="1980677"/>
                                      <a:ext cx="6137217" cy="648000"/>
                                    </a:xfrm>
                                    <a:prstGeom prst="roundRect">
                                      <a:avLst>
                                        <a:gd name="adj" fmla="val 17252"/>
                                      </a:avLst>
                                    </a:prstGeom>
                                    <a:solidFill>
                                      <a:srgbClr val="53A5FF"/>
                                    </a:solidFill>
                                    <a:ln>
                                      <a:noFill/>
                                    </a:ln>
                                    <a:scene3d>
                                      <a:camera prst="orthographicFront"/>
                                      <a:lightRig rig="threePt" dir="t"/>
                                    </a:scene3d>
                                    <a:sp3d>
                                      <a:bevelT w="152400" h="50800" prst="softRound"/>
                                    </a:sp3d>
                                  </p:spPr>
                                  <p:style>
                                    <a:lnRef idx="2">
                                      <a:schemeClr val="accent1">
                                        <a:shade val="50000"/>
                                      </a:schemeClr>
                                    </a:lnRef>
                                    <a:fillRef idx="1">
                                      <a:schemeClr val="accent1"/>
                                    </a:fillRef>
                                    <a:effectRef idx="0">
                                      <a:schemeClr val="accent1"/>
                                    </a:effectRef>
                                    <a:fontRef idx="minor">
                                      <a:schemeClr val="lt1"/>
                                    </a:fontRef>
                                  </p:style>
                                  <p:txBody>
                                    <a:bodyPr tIns="18000" rtlCol="0" anchor="t" anchorCtr="0"/>
                                    <a:lstStyle/>
                                    <a:p>
                                      <a:pPr algn="ctr"/>
                                      <a:r>
                                        <a:rPr lang="fr-FR" sz="1600" dirty="0">
                                          <a:solidFill>
                                            <a:schemeClr val="tx1"/>
                                          </a:solidFill>
                                          <a:latin typeface="Myriad Pro" pitchFamily="34" charset="0"/>
                                        </a:rPr>
                                        <a:t>Semestre 2 : </a:t>
                                      </a:r>
                                      <a:r>
                                        <a:rPr lang="fr-FR" sz="1400" dirty="0">
                                          <a:solidFill>
                                            <a:schemeClr val="tx1"/>
                                          </a:solidFill>
                                          <a:latin typeface="Myriad Pro" pitchFamily="34" charset="0"/>
                                        </a:rPr>
                                        <a:t>2 mentions au choix</a:t>
                                      </a:r>
                                    </a:p>
                                  </p:txBody>
                                </p:sp>
                                <p:grpSp>
                                  <p:nvGrpSpPr>
                                    <p:cNvPr id="2" name="Groupe 1"/>
                                    <p:cNvGrpSpPr/>
                                    <p:nvPr/>
                                  </p:nvGrpSpPr>
                                  <p:grpSpPr>
                                    <a:xfrm>
                                      <a:off x="2665065" y="2283069"/>
                                      <a:ext cx="5976664" cy="273600"/>
                                      <a:chOff x="2901581" y="2088908"/>
                                      <a:chExt cx="5976664" cy="273600"/>
                                    </a:xfrm>
                                  </p:grpSpPr>
                                  <p:sp>
                                    <p:nvSpPr>
                                      <p:cNvPr id="132" name="Rectangle à coins arrondis 131"/>
                                      <p:cNvSpPr/>
                                      <p:nvPr/>
                                    </p:nvSpPr>
                                    <p:spPr>
                                      <a:xfrm>
                                        <a:off x="2901581" y="2088908"/>
                                        <a:ext cx="2052000" cy="271823"/>
                                      </a:xfrm>
                                      <a:prstGeom prst="roundRect">
                                        <a:avLst>
                                          <a:gd name="adj" fmla="val 14462"/>
                                        </a:avLst>
                                      </a:prstGeom>
                                      <a:solidFill>
                                        <a:srgbClr val="99CCFF"/>
                                      </a:solidFill>
                                      <a:ln>
                                        <a:noFill/>
                                      </a:ln>
                                      <a:scene3d>
                                        <a:camera prst="orthographicFront"/>
                                        <a:lightRig rig="threePt" dir="t"/>
                                      </a:scene3d>
                                      <a:sp3d>
                                        <a:bevelT w="165100" prst="coolSlant"/>
                                      </a:sp3d>
                                    </p:spPr>
                                    <p:style>
                                      <a:lnRef idx="2">
                                        <a:schemeClr val="accent1">
                                          <a:shade val="50000"/>
                                        </a:schemeClr>
                                      </a:lnRef>
                                      <a:fillRef idx="1">
                                        <a:schemeClr val="accent1"/>
                                      </a:fillRef>
                                      <a:effectRef idx="0">
                                        <a:schemeClr val="accent1"/>
                                      </a:effectRef>
                                      <a:fontRef idx="minor">
                                        <a:schemeClr val="lt1"/>
                                      </a:fontRef>
                                    </p:style>
                                    <p:txBody>
                                      <a:bodyPr lIns="0" rIns="0" rtlCol="0" anchor="ctr"/>
                                      <a:lstStyle/>
                                      <a:p>
                                        <a:pPr algn="ctr"/>
                                        <a:r>
                                          <a:rPr lang="fr-FR" sz="1400" b="1" dirty="0">
                                            <a:solidFill>
                                              <a:schemeClr val="tx1"/>
                                            </a:solidFill>
                                            <a:latin typeface="Myriad Pro" pitchFamily="34" charset="0"/>
                                            <a:cs typeface="Times" charset="0"/>
                                          </a:rPr>
                                          <a:t>Sciences de la Vie</a:t>
                                        </a:r>
                                      </a:p>
                                    </p:txBody>
                                  </p:sp>
                                  <p:sp>
                                    <p:nvSpPr>
                                      <p:cNvPr id="133" name="Rectangle à coins arrondis 132"/>
                                      <p:cNvSpPr/>
                                      <p:nvPr/>
                                    </p:nvSpPr>
                                    <p:spPr>
                                      <a:xfrm>
                                        <a:off x="5026245" y="2088908"/>
                                        <a:ext cx="3852000" cy="273600"/>
                                      </a:xfrm>
                                      <a:prstGeom prst="roundRect">
                                        <a:avLst>
                                          <a:gd name="adj" fmla="val 14462"/>
                                        </a:avLst>
                                      </a:prstGeom>
                                      <a:solidFill>
                                        <a:srgbClr val="99CCFF"/>
                                      </a:solidFill>
                                      <a:ln>
                                        <a:noFill/>
                                      </a:ln>
                                      <a:scene3d>
                                        <a:camera prst="orthographicFront"/>
                                        <a:lightRig rig="threePt" dir="t"/>
                                      </a:scene3d>
                                      <a:sp3d>
                                        <a:bevelT w="165100" prst="coolSlant"/>
                                      </a:sp3d>
                                    </p:spPr>
                                    <p:style>
                                      <a:lnRef idx="2">
                                        <a:schemeClr val="accent1">
                                          <a:shade val="50000"/>
                                        </a:schemeClr>
                                      </a:lnRef>
                                      <a:fillRef idx="1">
                                        <a:schemeClr val="accent1"/>
                                      </a:fillRef>
                                      <a:effectRef idx="0">
                                        <a:schemeClr val="accent1"/>
                                      </a:effectRef>
                                      <a:fontRef idx="minor">
                                        <a:schemeClr val="lt1"/>
                                      </a:fontRef>
                                    </p:style>
                                    <p:txBody>
                                      <a:bodyPr rtlCol="0" anchor="ctr"/>
                                      <a:lstStyle/>
                                      <a:p>
                                        <a:pPr algn="ctr"/>
                                        <a:r>
                                          <a:rPr lang="fr-FR" sz="1400" b="1" dirty="0">
                                            <a:solidFill>
                                              <a:schemeClr val="tx1"/>
                                            </a:solidFill>
                                            <a:latin typeface="Myriad Pro" pitchFamily="34" charset="0"/>
                                            <a:cs typeface="Times" charset="0"/>
                                          </a:rPr>
                                          <a:t>Sciences de la Terre et Environnement</a:t>
                                        </a:r>
                                      </a:p>
                                    </p:txBody>
                                  </p:sp>
                                </p:grpSp>
                              </p:grpSp>
                              <p:sp>
                                <p:nvSpPr>
                                  <p:cNvPr id="60" name="Rectangle 59"/>
                                  <p:cNvSpPr/>
                                  <p:nvPr/>
                                </p:nvSpPr>
                                <p:spPr>
                                  <a:xfrm>
                                    <a:off x="-143916" y="1476549"/>
                                    <a:ext cx="2232248" cy="830997"/>
                                  </a:xfrm>
                                  <a:prstGeom prst="rect">
                                    <a:avLst/>
                                  </a:prstGeom>
                                </p:spPr>
                                <p:txBody>
                                  <a:bodyPr wrap="square">
                                    <a:spAutoFit/>
                                  </a:bodyPr>
                                  <a:lstStyle/>
                                  <a:p>
                                    <a:pPr algn="ctr"/>
                                    <a:r>
                                      <a:rPr lang="fr-FR" sz="1600" b="1" i="1" dirty="0">
                                        <a:latin typeface="Myriad Pro" pitchFamily="34" charset="0"/>
                                      </a:rPr>
                                      <a:t>NIVEAUX </a:t>
                                    </a:r>
                                  </a:p>
                                  <a:p>
                                    <a:pPr algn="ctr"/>
                                    <a:r>
                                      <a:rPr lang="fr-FR" sz="1600" b="1" i="1" dirty="0">
                                        <a:latin typeface="Myriad Pro" pitchFamily="34" charset="0"/>
                                      </a:rPr>
                                      <a:t>D’ENTRÉES </a:t>
                                    </a:r>
                                  </a:p>
                                  <a:p>
                                    <a:pPr algn="ctr"/>
                                    <a:r>
                                      <a:rPr lang="fr-FR" sz="1600" b="1" i="1" dirty="0">
                                        <a:latin typeface="Myriad Pro" pitchFamily="34" charset="0"/>
                                      </a:rPr>
                                      <a:t>POSSIBLES</a:t>
                                    </a:r>
                                  </a:p>
                                </p:txBody>
                              </p:sp>
                              <p:grpSp>
                                <p:nvGrpSpPr>
                                  <p:cNvPr id="18" name="Groupe 17"/>
                                  <p:cNvGrpSpPr/>
                                  <p:nvPr/>
                                </p:nvGrpSpPr>
                                <p:grpSpPr>
                                  <a:xfrm>
                                    <a:off x="72108" y="2772693"/>
                                    <a:ext cx="14113012" cy="1463703"/>
                                    <a:chOff x="72108" y="2992650"/>
                                    <a:chExt cx="14113012" cy="1463703"/>
                                  </a:xfrm>
                                </p:grpSpPr>
                                <p:sp>
                                  <p:nvSpPr>
                                    <p:cNvPr id="83" name="Rectangle 159"/>
                                    <p:cNvSpPr>
                                      <a:spLocks noChangeArrowheads="1"/>
                                    </p:cNvSpPr>
                                    <p:nvPr/>
                                  </p:nvSpPr>
                                  <p:spPr bwMode="auto">
                                    <a:xfrm>
                                      <a:off x="2016993" y="3306428"/>
                                      <a:ext cx="539750" cy="868363"/>
                                    </a:xfrm>
                                    <a:prstGeom prst="rect">
                                      <a:avLst/>
                                    </a:prstGeom>
                                    <a:noFill/>
                                    <a:ln w="9525">
                                      <a:noFill/>
                                      <a:miter lim="800000"/>
                                      <a:headEnd/>
                                      <a:tailEnd/>
                                    </a:ln>
                                  </p:spPr>
                                  <p:txBody>
                                    <a:bodyPr wrap="none" anchor="ctr"/>
                                    <a:lstStyle/>
                                    <a:p>
                                      <a:pPr algn="ctr" eaLnBrk="0" hangingPunct="0"/>
                                      <a:r>
                                        <a:rPr lang="fr-FR" sz="2400" b="1" dirty="0">
                                          <a:ln>
                                            <a:solidFill>
                                              <a:schemeClr val="accent1">
                                                <a:lumMod val="75000"/>
                                              </a:schemeClr>
                                            </a:solidFill>
                                          </a:ln>
                                          <a:solidFill>
                                            <a:srgbClr val="00B0F0"/>
                                          </a:solidFill>
                                          <a:latin typeface="Myriad Pro" pitchFamily="34" charset="0"/>
                                          <a:ea typeface="ＭＳ Ｐゴシック" pitchFamily="34" charset="-128"/>
                                        </a:rPr>
                                        <a:t>L</a:t>
                                      </a:r>
                                      <a:r>
                                        <a:rPr lang="fr-FR" sz="2000" b="1" dirty="0">
                                          <a:ln>
                                            <a:solidFill>
                                              <a:schemeClr val="accent1">
                                                <a:lumMod val="75000"/>
                                              </a:schemeClr>
                                            </a:solidFill>
                                          </a:ln>
                                          <a:solidFill>
                                            <a:srgbClr val="00B0F0"/>
                                          </a:solidFill>
                                          <a:latin typeface="Myriad Pro" pitchFamily="34" charset="0"/>
                                          <a:ea typeface="ＭＳ Ｐゴシック" pitchFamily="34" charset="-128"/>
                                        </a:rPr>
                                        <a:t>2</a:t>
                                      </a:r>
                                      <a:endParaRPr lang="fr-FR" sz="2400" b="1" dirty="0">
                                        <a:ln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</a:ln>
                                        <a:solidFill>
                                          <a:srgbClr val="00B0F0"/>
                                        </a:solidFill>
                                        <a:latin typeface="Myriad Pro" pitchFamily="34" charset="0"/>
                                        <a:ea typeface="ＭＳ Ｐゴシック" pitchFamily="34" charset="-128"/>
                                      </a:endParaRPr>
                                    </a:p>
                                  </p:txBody>
                                </p:sp>
                                <p:grpSp>
                                  <p:nvGrpSpPr>
                                    <p:cNvPr id="16" name="Groupe 15"/>
                                    <p:cNvGrpSpPr/>
                                    <p:nvPr/>
                                  </p:nvGrpSpPr>
                                  <p:grpSpPr>
                                    <a:xfrm>
                                      <a:off x="2593058" y="2992650"/>
                                      <a:ext cx="5585920" cy="1361555"/>
                                      <a:chOff x="2593058" y="2964283"/>
                                      <a:chExt cx="5585920" cy="1361555"/>
                                    </a:xfrm>
                                  </p:grpSpPr>
                                  <p:sp>
                                    <p:nvSpPr>
                                      <p:cNvPr id="88" name="Rectangle à coins arrondis 87"/>
                                      <p:cNvSpPr/>
                                      <p:nvPr/>
                                    </p:nvSpPr>
                                    <p:spPr>
                                      <a:xfrm>
                                        <a:off x="2593058" y="2964283"/>
                                        <a:ext cx="5585920" cy="1361555"/>
                                      </a:xfrm>
                                      <a:prstGeom prst="roundRect">
                                        <a:avLst>
                                          <a:gd name="adj" fmla="val 17252"/>
                                        </a:avLst>
                                      </a:prstGeom>
                                      <a:solidFill>
                                        <a:srgbClr val="53A5FF"/>
                                      </a:solidFill>
                                      <a:ln>
                                        <a:noFill/>
                                      </a:ln>
                                      <a:scene3d>
                                        <a:camera prst="orthographicFront"/>
                                        <a:lightRig rig="threePt" dir="t"/>
                                      </a:scene3d>
                                      <a:sp3d>
                                        <a:bevelT w="152400" h="50800" prst="softRound"/>
                                      </a:sp3d>
                                    </p:spPr>
                                    <p:style>
                                      <a:lnRef idx="2">
                                        <a:schemeClr val="accent1">
                                          <a:shade val="50000"/>
                                        </a:schemeClr>
                                      </a:lnRef>
                                      <a:fillRef idx="1">
                                        <a:schemeClr val="accent1"/>
                                      </a:fillRef>
                                      <a:effectRef idx="0">
                                        <a:schemeClr val="accent1"/>
                                      </a:effectRef>
                                      <a:fontRef idx="minor">
                                        <a:schemeClr val="lt1"/>
                                      </a:fontRef>
                                    </p:style>
                                    <p:txBody>
                                      <a:bodyPr tIns="18000" rtlCol="0" anchor="t" anchorCtr="0"/>
                                      <a:lstStyle/>
                                      <a:p>
                                        <a:pPr algn="ctr"/>
                                        <a:r>
                                          <a:rPr lang="fr-FR" sz="1400" b="1" i="1" dirty="0">
                                            <a:solidFill>
                                              <a:schemeClr val="tx1"/>
                                            </a:solidFill>
                                            <a:latin typeface="Myriad Pro" pitchFamily="34" charset="0"/>
                                          </a:rPr>
                                          <a:t>Sciences de la Vie - </a:t>
                                        </a:r>
                                        <a:r>
                                          <a:rPr lang="fr-FR" sz="1200" b="1" i="1" dirty="0">
                                            <a:solidFill>
                                              <a:schemeClr val="tx1"/>
                                            </a:solidFill>
                                            <a:latin typeface="Myriad Pro" pitchFamily="34" charset="0"/>
                                          </a:rPr>
                                          <a:t>5 parcours au choix</a:t>
                                        </a:r>
                                      </a:p>
                                    </p:txBody>
                                  </p:sp>
                                  <p:sp>
                                    <p:nvSpPr>
                                      <p:cNvPr id="89" name="Rectangle à coins arrondis 88"/>
                                      <p:cNvSpPr/>
                                      <p:nvPr/>
                                    </p:nvSpPr>
                                    <p:spPr>
                                      <a:xfrm>
                                        <a:off x="2636037" y="3331011"/>
                                        <a:ext cx="1080000" cy="936000"/>
                                      </a:xfrm>
                                      <a:prstGeom prst="roundRect">
                                        <a:avLst>
                                          <a:gd name="adj" fmla="val 14462"/>
                                        </a:avLst>
                                      </a:prstGeom>
                                      <a:solidFill>
                                        <a:srgbClr val="99CCFF"/>
                                      </a:solidFill>
                                      <a:ln>
                                        <a:noFill/>
                                      </a:ln>
                                      <a:scene3d>
                                        <a:camera prst="orthographicFront"/>
                                        <a:lightRig rig="threePt" dir="t"/>
                                      </a:scene3d>
                                      <a:sp3d>
                                        <a:bevelT w="165100" prst="coolSlant"/>
                                      </a:sp3d>
                                    </p:spPr>
                                    <p:style>
                                      <a:lnRef idx="2">
                                        <a:schemeClr val="accent1">
                                          <a:shade val="50000"/>
                                        </a:schemeClr>
                                      </a:lnRef>
                                      <a:fillRef idx="1">
                                        <a:schemeClr val="accent1"/>
                                      </a:fillRef>
                                      <a:effectRef idx="0">
                                        <a:schemeClr val="accent1"/>
                                      </a:effectRef>
                                      <a:fontRef idx="minor">
                                        <a:schemeClr val="lt1"/>
                                      </a:fontRef>
                                    </p:style>
                                    <p:txBody>
                                      <a:bodyPr lIns="36000" rIns="36000" rtlCol="0" anchor="ctr"/>
                                      <a:lstStyle/>
                                      <a:p>
                                        <a:pPr algn="ctr"/>
                                        <a:r>
                                          <a:rPr lang="fr-FR" sz="1300" b="1" dirty="0">
                                            <a:solidFill>
                                              <a:schemeClr val="tx1"/>
                                            </a:solidFill>
                                            <a:latin typeface="Myriad Pro" pitchFamily="34" charset="0"/>
                                            <a:cs typeface="Times" charset="0"/>
                                          </a:rPr>
                                          <a:t>Biochimie Biologie Moléculaire</a:t>
                                        </a:r>
                                        <a:r>
                                          <a:rPr lang="fr-FR" sz="1300" b="1" i="1" dirty="0">
                                            <a:solidFill>
                                              <a:schemeClr val="tx1"/>
                                            </a:solidFill>
                                            <a:latin typeface="Myriad Pro" pitchFamily="34" charset="0"/>
                                            <a:cs typeface="Times" charset="0"/>
                                          </a:rPr>
                                          <a:t> </a:t>
                                        </a:r>
                                        <a:r>
                                          <a:rPr lang="fr-FR" sz="1200" b="1" dirty="0">
                                            <a:solidFill>
                                              <a:schemeClr val="tx1"/>
                                            </a:solidFill>
                                            <a:latin typeface="Myriad Pro" pitchFamily="34" charset="0"/>
                                            <a:cs typeface="Times" charset="0"/>
                                          </a:rPr>
                                          <a:t>BBM</a:t>
                                        </a:r>
                                        <a:endParaRPr lang="fr-FR" sz="1400" b="1" dirty="0">
                                          <a:solidFill>
                                            <a:schemeClr val="tx1"/>
                                          </a:solidFill>
                                          <a:latin typeface="Myriad Pro" pitchFamily="34" charset="0"/>
                                          <a:cs typeface="Times" charset="0"/>
                                        </a:endParaRPr>
                                      </a:p>
                                    </p:txBody>
                                  </p:sp>
                                  <p:sp>
                                    <p:nvSpPr>
                                      <p:cNvPr id="90" name="Rectangle à coins arrondis 89"/>
                                      <p:cNvSpPr/>
                                      <p:nvPr/>
                                    </p:nvSpPr>
                                    <p:spPr>
                                      <a:xfrm>
                                        <a:off x="4954787" y="3331011"/>
                                        <a:ext cx="1008000" cy="936000"/>
                                      </a:xfrm>
                                      <a:prstGeom prst="roundRect">
                                        <a:avLst>
                                          <a:gd name="adj" fmla="val 14462"/>
                                        </a:avLst>
                                      </a:prstGeom>
                                      <a:solidFill>
                                        <a:srgbClr val="99CCFF"/>
                                      </a:solidFill>
                                      <a:ln>
                                        <a:noFill/>
                                      </a:ln>
                                      <a:scene3d>
                                        <a:camera prst="orthographicFront"/>
                                        <a:lightRig rig="threePt" dir="t"/>
                                      </a:scene3d>
                                      <a:sp3d>
                                        <a:bevelT w="165100" prst="coolSlant"/>
                                      </a:sp3d>
                                    </p:spPr>
                                    <p:style>
                                      <a:lnRef idx="2">
                                        <a:schemeClr val="accent1">
                                          <a:shade val="50000"/>
                                        </a:schemeClr>
                                      </a:lnRef>
                                      <a:fillRef idx="1">
                                        <a:schemeClr val="accent1"/>
                                      </a:fillRef>
                                      <a:effectRef idx="0">
                                        <a:schemeClr val="accent1"/>
                                      </a:effectRef>
                                      <a:fontRef idx="minor">
                                        <a:schemeClr val="lt1"/>
                                      </a:fontRef>
                                    </p:style>
                                    <p:txBody>
                                      <a:bodyPr lIns="0" rIns="0" rtlCol="0" anchor="ctr">
                                        <a:noAutofit/>
                                      </a:bodyPr>
                                      <a:lstStyle/>
                                      <a:p>
                                        <a:pPr algn="ctr"/>
                                        <a:r>
                                          <a:rPr lang="fr-FR" sz="1300" b="1" dirty="0">
                                            <a:solidFill>
                                              <a:schemeClr val="tx1"/>
                                            </a:solidFill>
                                            <a:latin typeface="Myriad Pro" pitchFamily="34" charset="0"/>
                                            <a:cs typeface="Times" charset="0"/>
                                          </a:rPr>
                                          <a:t>Biologie Cellulaire Physiologie </a:t>
                                        </a:r>
                                        <a:r>
                                          <a:rPr lang="fr-FR" sz="1200" b="1" dirty="0">
                                            <a:solidFill>
                                              <a:schemeClr val="tx1"/>
                                            </a:solidFill>
                                            <a:latin typeface="Myriad Pro" pitchFamily="34" charset="0"/>
                                            <a:cs typeface="Times" charset="0"/>
                                          </a:rPr>
                                          <a:t>BCP</a:t>
                                        </a:r>
                                      </a:p>
                                    </p:txBody>
                                  </p:sp>
                                  <p:sp>
                                    <p:nvSpPr>
                                      <p:cNvPr id="91" name="Rectangle à coins arrondis 90"/>
                                      <p:cNvSpPr/>
                                      <p:nvPr/>
                                    </p:nvSpPr>
                                    <p:spPr>
                                      <a:xfrm>
                                        <a:off x="3795412" y="3331011"/>
                                        <a:ext cx="1080000" cy="936000"/>
                                      </a:xfrm>
                                      <a:prstGeom prst="roundRect">
                                        <a:avLst>
                                          <a:gd name="adj" fmla="val 14462"/>
                                        </a:avLst>
                                      </a:prstGeom>
                                      <a:solidFill>
                                        <a:srgbClr val="99CCFF"/>
                                      </a:solidFill>
                                      <a:ln>
                                        <a:noFill/>
                                      </a:ln>
                                      <a:scene3d>
                                        <a:camera prst="orthographicFront"/>
                                        <a:lightRig rig="threePt" dir="t"/>
                                      </a:scene3d>
                                      <a:sp3d>
                                        <a:bevelT w="165100" prst="coolSlant"/>
                                      </a:sp3d>
                                    </p:spPr>
                                    <p:style>
                                      <a:lnRef idx="2">
                                        <a:schemeClr val="accent1">
                                          <a:shade val="50000"/>
                                        </a:schemeClr>
                                      </a:lnRef>
                                      <a:fillRef idx="1">
                                        <a:schemeClr val="accent1"/>
                                      </a:fillRef>
                                      <a:effectRef idx="0">
                                        <a:schemeClr val="accent1"/>
                                      </a:effectRef>
                                      <a:fontRef idx="minor">
                                        <a:schemeClr val="lt1"/>
                                      </a:fontRef>
                                    </p:style>
                                    <p:txBody>
                                      <a:bodyPr lIns="36000" rIns="36000" rtlCol="0" anchor="ctr"/>
                                      <a:lstStyle/>
                                      <a:p>
                                        <a:pPr algn="ctr"/>
                                        <a:r>
                                          <a:rPr lang="fr-FR" sz="1300" b="1" dirty="0" err="1">
                                            <a:solidFill>
                                              <a:schemeClr val="tx1"/>
                                            </a:solidFill>
                                            <a:latin typeface="Myriad Pro" pitchFamily="34" charset="0"/>
                                            <a:cs typeface="Times" charset="0"/>
                                          </a:rPr>
                                          <a:t>BiodiversitéEcologie</a:t>
                                        </a:r>
                                        <a:r>
                                          <a:rPr lang="fr-FR" sz="1300" b="1" dirty="0">
                                            <a:solidFill>
                                              <a:schemeClr val="tx1"/>
                                            </a:solidFill>
                                            <a:latin typeface="Myriad Pro" pitchFamily="34" charset="0"/>
                                            <a:cs typeface="Times" charset="0"/>
                                          </a:rPr>
                                          <a:t> Evolution</a:t>
                                        </a:r>
                                      </a:p>
                                      <a:p>
                                        <a:pPr algn="ctr"/>
                                        <a:r>
                                          <a:rPr lang="fr-FR" sz="1200" b="1" dirty="0">
                                            <a:solidFill>
                                              <a:schemeClr val="tx1"/>
                                            </a:solidFill>
                                            <a:latin typeface="Myriad Pro" pitchFamily="34" charset="0"/>
                                            <a:cs typeface="Times" charset="0"/>
                                          </a:rPr>
                                          <a:t>BEE</a:t>
                                        </a:r>
                                        <a:endParaRPr lang="fr-FR" sz="1400" b="1" dirty="0">
                                          <a:solidFill>
                                            <a:schemeClr val="tx1"/>
                                          </a:solidFill>
                                          <a:latin typeface="Myriad Pro" pitchFamily="34" charset="0"/>
                                          <a:cs typeface="Times" charset="0"/>
                                        </a:endParaRPr>
                                      </a:p>
                                    </p:txBody>
                                  </p:sp>
                                  <p:sp>
                                    <p:nvSpPr>
                                      <p:cNvPr id="92" name="Rectangle à coins arrondis 91"/>
                                      <p:cNvSpPr/>
                                      <p:nvPr/>
                                    </p:nvSpPr>
                                    <p:spPr>
                                      <a:xfrm>
                                        <a:off x="6042162" y="3331011"/>
                                        <a:ext cx="792000" cy="936000"/>
                                      </a:xfrm>
                                      <a:prstGeom prst="roundRect">
                                        <a:avLst>
                                          <a:gd name="adj" fmla="val 14462"/>
                                        </a:avLst>
                                      </a:prstGeom>
                                      <a:solidFill>
                                        <a:srgbClr val="99CCFF"/>
                                      </a:solidFill>
                                      <a:ln>
                                        <a:noFill/>
                                      </a:ln>
                                      <a:scene3d>
                                        <a:camera prst="orthographicFront"/>
                                        <a:lightRig rig="threePt" dir="t"/>
                                      </a:scene3d>
                                      <a:sp3d>
                                        <a:bevelT w="165100" prst="coolSlant"/>
                                      </a:sp3d>
                                    </p:spPr>
                                    <p:style>
                                      <a:lnRef idx="2">
                                        <a:schemeClr val="accent1">
                                          <a:shade val="50000"/>
                                        </a:schemeClr>
                                      </a:lnRef>
                                      <a:fillRef idx="1">
                                        <a:schemeClr val="accent1"/>
                                      </a:fillRef>
                                      <a:effectRef idx="0">
                                        <a:schemeClr val="accent1"/>
                                      </a:effectRef>
                                      <a:fontRef idx="minor">
                                        <a:schemeClr val="lt1"/>
                                      </a:fontRef>
                                    </p:style>
                                    <p:txBody>
                                      <a:bodyPr lIns="0" rIns="0" rtlCol="0" anchor="ctr"/>
                                      <a:lstStyle/>
                                      <a:p>
                                        <a:pPr algn="ctr"/>
                                        <a:r>
                                          <a:rPr lang="fr-FR" sz="1300" b="1" dirty="0">
                                            <a:solidFill>
                                              <a:schemeClr val="tx1"/>
                                            </a:solidFill>
                                            <a:latin typeface="Myriad Pro" pitchFamily="34" charset="0"/>
                                            <a:cs typeface="Times" charset="0"/>
                                          </a:rPr>
                                          <a:t>Sciences du Végétal</a:t>
                                        </a:r>
                                      </a:p>
                                      <a:p>
                                        <a:pPr algn="ctr"/>
                                        <a:r>
                                          <a:rPr lang="fr-FR" sz="1200" b="1" dirty="0" err="1">
                                            <a:solidFill>
                                              <a:schemeClr val="tx1"/>
                                            </a:solidFill>
                                            <a:latin typeface="Myriad Pro" pitchFamily="34" charset="0"/>
                                            <a:cs typeface="Times" charset="0"/>
                                          </a:rPr>
                                          <a:t>SVg</a:t>
                                        </a:r>
                                        <a:endParaRPr lang="fr-FR" sz="1400" b="1" dirty="0">
                                          <a:solidFill>
                                            <a:schemeClr val="tx1"/>
                                          </a:solidFill>
                                          <a:latin typeface="Myriad Pro" pitchFamily="34" charset="0"/>
                                          <a:cs typeface="Times" charset="0"/>
                                        </a:endParaRPr>
                                      </a:p>
                                    </p:txBody>
                                  </p:sp>
                                </p:grpSp>
                                <p:grpSp>
                                  <p:nvGrpSpPr>
                                    <p:cNvPr id="17" name="Groupe 16"/>
                                    <p:cNvGrpSpPr/>
                                    <p:nvPr/>
                                  </p:nvGrpSpPr>
                                  <p:grpSpPr>
                                    <a:xfrm>
                                      <a:off x="8251709" y="2992650"/>
                                      <a:ext cx="2548782" cy="1359768"/>
                                      <a:chOff x="8251709" y="2992650"/>
                                      <a:chExt cx="2548782" cy="1359768"/>
                                    </a:xfrm>
                                  </p:grpSpPr>
                                  <p:sp>
                                    <p:nvSpPr>
                                      <p:cNvPr id="77" name="Rectangle à coins arrondis 76"/>
                                      <p:cNvSpPr/>
                                      <p:nvPr/>
                                    </p:nvSpPr>
                                    <p:spPr>
                                      <a:xfrm>
                                        <a:off x="8251709" y="2992650"/>
                                        <a:ext cx="2548782" cy="1359768"/>
                                      </a:xfrm>
                                      <a:prstGeom prst="roundRect">
                                        <a:avLst>
                                          <a:gd name="adj" fmla="val 17252"/>
                                        </a:avLst>
                                      </a:prstGeom>
                                      <a:solidFill>
                                        <a:srgbClr val="53A5FF"/>
                                      </a:solidFill>
                                      <a:ln>
                                        <a:noFill/>
                                      </a:ln>
                                      <a:scene3d>
                                        <a:camera prst="orthographicFront"/>
                                        <a:lightRig rig="threePt" dir="t"/>
                                      </a:scene3d>
                                      <a:sp3d>
                                        <a:bevelT w="152400" h="50800" prst="softRound"/>
                                      </a:sp3d>
                                    </p:spPr>
                                    <p:style>
                                      <a:lnRef idx="2">
                                        <a:schemeClr val="accent1">
                                          <a:shade val="50000"/>
                                        </a:schemeClr>
                                      </a:lnRef>
                                      <a:fillRef idx="1">
                                        <a:schemeClr val="accent1"/>
                                      </a:fillRef>
                                      <a:effectRef idx="0">
                                        <a:schemeClr val="accent1"/>
                                      </a:effectRef>
                                      <a:fontRef idx="minor">
                                        <a:schemeClr val="lt1"/>
                                      </a:fontRef>
                                    </p:style>
                                    <p:txBody>
                                      <a:bodyPr lIns="36000" tIns="18000" rIns="36000" rtlCol="0" anchor="t" anchorCtr="0"/>
                                      <a:lstStyle/>
                                      <a:p>
                                        <a:pPr algn="ctr"/>
                                        <a:r>
                                          <a:rPr lang="fr-FR" sz="1400" b="1" i="1" dirty="0">
                                            <a:solidFill>
                                              <a:schemeClr val="tx1"/>
                                            </a:solidFill>
                                            <a:latin typeface="Myriad Pro" pitchFamily="34" charset="0"/>
                                          </a:rPr>
                                          <a:t>Sciences de la Terre</a:t>
                                        </a:r>
                                      </a:p>
                                      <a:p>
                                        <a:pPr algn="ctr"/>
                                        <a:r>
                                          <a:rPr lang="fr-FR" sz="1200" b="1" i="1" dirty="0">
                                            <a:solidFill>
                                              <a:schemeClr val="tx1"/>
                                            </a:solidFill>
                                            <a:latin typeface="Myriad Pro" pitchFamily="34" charset="0"/>
                                          </a:rPr>
                                          <a:t>2 parcours au choix</a:t>
                                        </a:r>
                                      </a:p>
                                    </p:txBody>
                                  </p:sp>
                                  <p:sp>
                                    <p:nvSpPr>
                                      <p:cNvPr id="93" name="Rectangle à coins arrondis 92"/>
                                      <p:cNvSpPr/>
                                      <p:nvPr/>
                                    </p:nvSpPr>
                                    <p:spPr>
                                      <a:xfrm>
                                        <a:off x="8311010" y="3568714"/>
                                        <a:ext cx="1080000" cy="540000"/>
                                      </a:xfrm>
                                      <a:prstGeom prst="roundRect">
                                        <a:avLst>
                                          <a:gd name="adj" fmla="val 14462"/>
                                        </a:avLst>
                                      </a:prstGeom>
                                      <a:solidFill>
                                        <a:srgbClr val="99CCFF"/>
                                      </a:solidFill>
                                      <a:ln>
                                        <a:noFill/>
                                      </a:ln>
                                      <a:scene3d>
                                        <a:camera prst="orthographicFront"/>
                                        <a:lightRig rig="threePt" dir="t"/>
                                      </a:scene3d>
                                      <a:sp3d>
                                        <a:bevelT w="165100" prst="coolSlant"/>
                                      </a:sp3d>
                                    </p:spPr>
                                    <p:style>
                                      <a:lnRef idx="2">
                                        <a:schemeClr val="accent1">
                                          <a:shade val="50000"/>
                                        </a:schemeClr>
                                      </a:lnRef>
                                      <a:fillRef idx="1">
                                        <a:schemeClr val="accent1"/>
                                      </a:fillRef>
                                      <a:effectRef idx="0">
                                        <a:schemeClr val="accent1"/>
                                      </a:effectRef>
                                      <a:fontRef idx="minor">
                                        <a:schemeClr val="lt1"/>
                                      </a:fontRef>
                                    </p:style>
                                    <p:txBody>
                                      <a:bodyPr lIns="0" rIns="0" rtlCol="0" anchor="ctr"/>
                                      <a:lstStyle/>
                                      <a:p>
                                        <a:pPr algn="ctr"/>
                                        <a:r>
                                          <a:rPr lang="fr-FR" sz="1300" b="1" dirty="0">
                                            <a:solidFill>
                                              <a:schemeClr val="tx1"/>
                                            </a:solidFill>
                                            <a:latin typeface="Myriad Pro" pitchFamily="34" charset="0"/>
                                            <a:cs typeface="Times" charset="0"/>
                                          </a:rPr>
                                          <a:t>Géosciences</a:t>
                                        </a:r>
                                      </a:p>
                                    </p:txBody>
                                  </p:sp>
                                </p:grpSp>
                                <p:sp>
                                  <p:nvSpPr>
                                    <p:cNvPr id="52" name="AutoShape 118"/>
                                    <p:cNvSpPr>
                                      <a:spLocks noChangeArrowheads="1"/>
                                    </p:cNvSpPr>
                                    <p:nvPr/>
                                  </p:nvSpPr>
                                  <p:spPr bwMode="auto">
                                    <a:xfrm>
                                      <a:off x="1800969" y="3540584"/>
                                      <a:ext cx="282030" cy="400050"/>
                                    </a:xfrm>
                                    <a:prstGeom prst="rightArrow">
                                      <a:avLst>
                                        <a:gd name="adj1" fmla="val 52619"/>
                                        <a:gd name="adj2" fmla="val 100000"/>
                                      </a:avLst>
                                    </a:prstGeom>
                                    <a:solidFill>
                                      <a:srgbClr val="FF66CC"/>
                                    </a:solidFill>
                                    <a:ln w="9525">
                                      <a:noFill/>
                                      <a:miter lim="800000"/>
                                      <a:headEnd/>
                                      <a:tailEnd/>
                                    </a:ln>
                                  </p:spPr>
                                  <p:txBody>
                                    <a:bodyPr wrap="none" anchor="ctr"/>
                                    <a:lstStyle/>
                                    <a:p>
                                      <a:endParaRPr lang="fr-FR" b="1">
                                        <a:latin typeface="Myriad Pro" pitchFamily="34" charset="0"/>
                                      </a:endParaRPr>
                                    </a:p>
                                  </p:txBody>
                                </p:sp>
                                <p:sp>
                                  <p:nvSpPr>
                                    <p:cNvPr id="53" name="Rectangle à coins arrondis 52"/>
                                    <p:cNvSpPr/>
                                    <p:nvPr/>
                                  </p:nvSpPr>
                                  <p:spPr>
                                    <a:xfrm>
                                      <a:off x="72108" y="3236553"/>
                                      <a:ext cx="1728192" cy="1008112"/>
                                    </a:xfrm>
                                    <a:prstGeom prst="roundRect">
                                      <a:avLst>
                                        <a:gd name="adj" fmla="val 14462"/>
                                      </a:avLst>
                                    </a:prstGeom>
                                    <a:solidFill>
                                      <a:srgbClr val="99CCFF">
                                        <a:alpha val="52000"/>
                                      </a:srgbClr>
                                    </a:solidFill>
                                    <a:ln>
                                      <a:noFill/>
                                    </a:ln>
                                    <a:scene3d>
                                      <a:camera prst="orthographicFront"/>
                                      <a:lightRig rig="threePt" dir="t"/>
                                    </a:scene3d>
                                    <a:sp3d>
                                      <a:bevelT w="165100" prst="coolSlant"/>
                                    </a:sp3d>
                                  </p:spPr>
                                  <p:style>
                                    <a:lnRef idx="2">
                                      <a:schemeClr val="accent1">
                                        <a:shade val="50000"/>
                                      </a:schemeClr>
                                    </a:lnRef>
                                    <a:fillRef idx="1">
                                      <a:schemeClr val="accent1"/>
                                    </a:fillRef>
                                    <a:effectRef idx="0">
                                      <a:schemeClr val="accent1"/>
                                    </a:effectRef>
                                    <a:fontRef idx="minor">
                                      <a:schemeClr val="lt1"/>
                                    </a:fontRef>
                                  </p:style>
                                  <p:txBody>
                                    <a:bodyPr rtlCol="0" anchor="ctr"/>
                                    <a:lstStyle/>
                                    <a:p>
                                      <a:pPr algn="ctr"/>
                                      <a:r>
                                        <a:rPr lang="fr-FR" sz="1400" b="1" dirty="0">
                                          <a:solidFill>
                                            <a:schemeClr val="tx1">
                                              <a:lumMod val="65000"/>
                                              <a:lumOff val="35000"/>
                                            </a:schemeClr>
                                          </a:solidFill>
                                          <a:latin typeface="Myriad Pro" pitchFamily="34" charset="0"/>
                                          <a:cs typeface="Times" charset="0"/>
                                        </a:rPr>
                                        <a:t>PASS,</a:t>
                                      </a:r>
                                    </a:p>
                                    <a:p>
                                      <a:pPr algn="ctr"/>
                                      <a:r>
                                        <a:rPr lang="fr-FR" sz="1400" b="1" dirty="0" err="1">
                                          <a:solidFill>
                                            <a:schemeClr val="tx1">
                                              <a:lumMod val="65000"/>
                                              <a:lumOff val="35000"/>
                                            </a:schemeClr>
                                          </a:solidFill>
                                          <a:latin typeface="Myriad Pro" pitchFamily="34" charset="0"/>
                                          <a:cs typeface="Times" charset="0"/>
                                        </a:rPr>
                                        <a:t>Equiv</a:t>
                                      </a:r>
                                      <a:r>
                                        <a:rPr lang="fr-FR" sz="1400" b="1" dirty="0">
                                          <a:solidFill>
                                            <a:schemeClr val="tx1">
                                              <a:lumMod val="65000"/>
                                              <a:lumOff val="35000"/>
                                            </a:schemeClr>
                                          </a:solidFill>
                                          <a:latin typeface="Myriad Pro" pitchFamily="34" charset="0"/>
                                          <a:cs typeface="Times" charset="0"/>
                                        </a:rPr>
                                        <a:t>. CPGE, BUT1, BTS,</a:t>
                                      </a:r>
                                    </a:p>
                                    <a:p>
                                      <a:pPr algn="ctr"/>
                                      <a:r>
                                        <a:rPr lang="fr-FR" sz="1400" b="1" dirty="0">
                                          <a:solidFill>
                                            <a:schemeClr val="tx1">
                                              <a:lumMod val="65000"/>
                                              <a:lumOff val="35000"/>
                                            </a:schemeClr>
                                          </a:solidFill>
                                          <a:latin typeface="Myriad Pro" pitchFamily="34" charset="0"/>
                                          <a:cs typeface="Times" charset="0"/>
                                        </a:rPr>
                                        <a:t>autres UFR</a:t>
                                      </a:r>
                                      <a:endParaRPr lang="fr-FR" sz="1400" b="1" dirty="0">
                                        <a:solidFill>
                                          <a:schemeClr val="tx1">
                                            <a:lumMod val="65000"/>
                                            <a:lumOff val="35000"/>
                                          </a:schemeClr>
                                        </a:solidFill>
                                      </a:endParaRPr>
                                    </a:p>
                                  </p:txBody>
                                </p:sp>
                                <p:sp>
                                  <p:nvSpPr>
                                    <p:cNvPr id="63" name="AutoShape 118"/>
                                    <p:cNvSpPr>
                                      <a:spLocks noChangeArrowheads="1"/>
                                    </p:cNvSpPr>
                                    <p:nvPr/>
                                  </p:nvSpPr>
                                  <p:spPr bwMode="auto">
                                    <a:xfrm>
                                      <a:off x="12143679" y="3928754"/>
                                      <a:ext cx="282030" cy="400050"/>
                                    </a:xfrm>
                                    <a:prstGeom prst="rightArrow">
                                      <a:avLst>
                                        <a:gd name="adj1" fmla="val 52619"/>
                                        <a:gd name="adj2" fmla="val 100000"/>
                                      </a:avLst>
                                    </a:prstGeom>
                                    <a:solidFill>
                                      <a:srgbClr val="FF66CC"/>
                                    </a:solidFill>
                                    <a:ln w="9525">
                                      <a:noFill/>
                                      <a:miter lim="800000"/>
                                      <a:headEnd/>
                                      <a:tailEnd/>
                                    </a:ln>
                                  </p:spPr>
                                  <p:txBody>
                                    <a:bodyPr wrap="none" anchor="ctr"/>
                                    <a:lstStyle/>
                                    <a:p>
                                      <a:endParaRPr lang="fr-FR" b="1">
                                        <a:latin typeface="Myriad Pro" pitchFamily="34" charset="0"/>
                                      </a:endParaRPr>
                                    </a:p>
                                  </p:txBody>
                                </p:sp>
                                <p:sp>
                                  <p:nvSpPr>
                                    <p:cNvPr id="64" name="Rectangle à coins arrondis 63"/>
                                    <p:cNvSpPr/>
                                    <p:nvPr/>
                                  </p:nvSpPr>
                                  <p:spPr>
                                    <a:xfrm>
                                      <a:off x="12457120" y="3448241"/>
                                      <a:ext cx="1728000" cy="1008112"/>
                                    </a:xfrm>
                                    <a:prstGeom prst="roundRect">
                                      <a:avLst>
                                        <a:gd name="adj" fmla="val 14462"/>
                                      </a:avLst>
                                    </a:prstGeom>
                                    <a:solidFill>
                                      <a:srgbClr val="99CCFF">
                                        <a:alpha val="52000"/>
                                      </a:srgbClr>
                                    </a:solidFill>
                                    <a:ln>
                                      <a:noFill/>
                                    </a:ln>
                                    <a:scene3d>
                                      <a:camera prst="orthographicFront"/>
                                      <a:lightRig rig="threePt" dir="t"/>
                                    </a:scene3d>
                                    <a:sp3d>
                                      <a:bevelT w="165100" prst="coolSlant"/>
                                    </a:sp3d>
                                  </p:spPr>
                                  <p:style>
                                    <a:lnRef idx="2">
                                      <a:schemeClr val="accent1">
                                        <a:shade val="50000"/>
                                      </a:schemeClr>
                                    </a:lnRef>
                                    <a:fillRef idx="1">
                                      <a:schemeClr val="accent1"/>
                                    </a:fillRef>
                                    <a:effectRef idx="0">
                                      <a:schemeClr val="accent1"/>
                                    </a:effectRef>
                                    <a:fontRef idx="minor">
                                      <a:schemeClr val="lt1"/>
                                    </a:fontRef>
                                  </p:style>
                                  <p:txBody>
                                    <a:bodyPr rtlCol="0" anchor="ctr"/>
                                    <a:lstStyle/>
                                    <a:p>
                                      <a:pPr algn="ctr"/>
                                      <a:r>
                                        <a:rPr lang="fr-FR" sz="1400" b="1" dirty="0">
                                          <a:solidFill>
                                            <a:schemeClr val="tx1">
                                              <a:lumMod val="65000"/>
                                              <a:lumOff val="35000"/>
                                            </a:schemeClr>
                                          </a:solidFill>
                                          <a:latin typeface="Myriad Pro" pitchFamily="34" charset="0"/>
                                          <a:cs typeface="Times" charset="0"/>
                                        </a:rPr>
                                        <a:t>Ecoles d’ingénieurs (concours B),</a:t>
                                      </a:r>
                                    </a:p>
                                    <a:p>
                                      <a:pPr algn="ctr"/>
                                      <a:r>
                                        <a:rPr lang="fr-FR" sz="1400" b="1" dirty="0">
                                          <a:solidFill>
                                            <a:schemeClr val="tx1">
                                              <a:lumMod val="65000"/>
                                              <a:lumOff val="35000"/>
                                            </a:schemeClr>
                                          </a:solidFill>
                                          <a:latin typeface="Myriad Pro" pitchFamily="34" charset="0"/>
                                          <a:cs typeface="Times" charset="0"/>
                                        </a:rPr>
                                        <a:t> autres licences</a:t>
                                      </a:r>
                                    </a:p>
                                  </p:txBody>
                                </p:sp>
                              </p:grpSp>
                              <p:sp>
                                <p:nvSpPr>
                                  <p:cNvPr id="108" name="Rectangle 102"/>
                                  <p:cNvSpPr>
                                    <a:spLocks noChangeArrowheads="1"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2016993" y="6951355"/>
                                    <a:ext cx="539750" cy="742822"/>
                                  </a:xfrm>
                                  <a:prstGeom prst="rect">
                                    <a:avLst/>
                                  </a:prstGeom>
                                  <a:noFill/>
                                  <a:ln w="9525">
                                    <a:noFill/>
                                    <a:miter lim="800000"/>
                                    <a:headEnd/>
                                    <a:tailEnd/>
                                  </a:ln>
                                </p:spPr>
                                <p:txBody>
                                  <a:bodyPr wrap="none" anchor="ctr"/>
                                  <a:lstStyle/>
                                  <a:p>
                                    <a:pPr algn="ctr" eaLnBrk="0" hangingPunct="0"/>
                                    <a:r>
                                      <a:rPr lang="fr-FR" sz="2400" b="1" dirty="0">
                                        <a:ln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</a:ln>
                                        <a:solidFill>
                                          <a:srgbClr val="005DA2"/>
                                        </a:solidFill>
                                        <a:latin typeface="Myriad Pro" pitchFamily="34" charset="0"/>
                                        <a:ea typeface="ＭＳ Ｐゴシック" pitchFamily="34" charset="-128"/>
                                      </a:rPr>
                                      <a:t>M</a:t>
                                    </a:r>
                                    <a:r>
                                      <a:rPr lang="fr-FR" sz="2000" b="1" dirty="0">
                                        <a:ln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</a:ln>
                                        <a:solidFill>
                                          <a:srgbClr val="005DA2"/>
                                        </a:solidFill>
                                        <a:latin typeface="Myriad Pro" pitchFamily="34" charset="0"/>
                                        <a:ea typeface="ＭＳ Ｐゴシック" pitchFamily="34" charset="-128"/>
                                      </a:rPr>
                                      <a:t>2</a:t>
                                    </a:r>
                                    <a:endParaRPr lang="fr-FR" sz="2400" b="1" dirty="0">
                                      <a:ln>
                                        <a:solidFill>
                                          <a:schemeClr val="accent1">
                                            <a:lumMod val="75000"/>
                                          </a:schemeClr>
                                        </a:solidFill>
                                      </a:ln>
                                      <a:solidFill>
                                        <a:srgbClr val="005DA2"/>
                                      </a:solidFill>
                                      <a:latin typeface="Myriad Pro" pitchFamily="34" charset="0"/>
                                      <a:ea typeface="ＭＳ Ｐゴシック" pitchFamily="34" charset="-128"/>
                                    </a:endParaRPr>
                                  </a:p>
                                </p:txBody>
                              </p:sp>
                              <p:sp>
                                <p:nvSpPr>
                                  <p:cNvPr id="56" name="AutoShape 118"/>
                                  <p:cNvSpPr>
                                    <a:spLocks noChangeArrowheads="1"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1800969" y="7122741"/>
                                    <a:ext cx="282030" cy="400050"/>
                                  </a:xfrm>
                                  <a:prstGeom prst="rightArrow">
                                    <a:avLst>
                                      <a:gd name="adj1" fmla="val 52619"/>
                                      <a:gd name="adj2" fmla="val 100000"/>
                                    </a:avLst>
                                  </a:prstGeom>
                                  <a:solidFill>
                                    <a:srgbClr val="FF66CC"/>
                                  </a:solidFill>
                                  <a:ln w="9525">
                                    <a:noFill/>
                                    <a:miter lim="800000"/>
                                    <a:headEnd/>
                                    <a:tailEnd/>
                                  </a:ln>
                                </p:spPr>
                                <p:txBody>
                                  <a:bodyPr wrap="none" anchor="ctr"/>
                                  <a:lstStyle/>
                                  <a:p>
                                    <a:endParaRPr lang="fr-FR" b="1">
                                      <a:latin typeface="Myriad Pro" pitchFamily="34" charset="0"/>
                                    </a:endParaRPr>
                                  </a:p>
                                </p:txBody>
                              </p:sp>
                              <p:sp>
                                <p:nvSpPr>
                                  <p:cNvPr id="57" name="Rectangle à coins arrondis 56"/>
                                  <p:cNvSpPr/>
                                  <p:nvPr/>
                                </p:nvSpPr>
                                <p:spPr>
                                  <a:xfrm>
                                    <a:off x="72108" y="6818710"/>
                                    <a:ext cx="1728192" cy="1008112"/>
                                  </a:xfrm>
                                  <a:prstGeom prst="roundRect">
                                    <a:avLst>
                                      <a:gd name="adj" fmla="val 14462"/>
                                    </a:avLst>
                                  </a:prstGeom>
                                  <a:solidFill>
                                    <a:srgbClr val="ECC5FF">
                                      <a:alpha val="39000"/>
                                    </a:srgbClr>
                                  </a:solidFill>
                                  <a:ln>
                                    <a:noFill/>
                                  </a:ln>
                                  <a:scene3d>
                                    <a:camera prst="orthographicFront"/>
                                    <a:lightRig rig="threePt" dir="t"/>
                                  </a:scene3d>
                                  <a:sp3d>
                                    <a:bevelT w="165100" prst="coolSlant"/>
                                  </a:sp3d>
                                </p:spPr>
                                <p:style>
                                  <a:lnRef idx="2">
                                    <a:schemeClr val="accent1">
                                      <a:shade val="50000"/>
                                    </a:schemeClr>
                                  </a:lnRef>
                                  <a:fillRef idx="1">
                                    <a:schemeClr val="accent1"/>
                                  </a:fillRef>
                                  <a:effectRef idx="0">
                                    <a:schemeClr val="accent1"/>
                                  </a:effectRef>
                                  <a:fontRef idx="minor">
                                    <a:schemeClr val="lt1"/>
                                  </a:fontRef>
                                </p:style>
                                <p:txBody>
                                  <a:bodyPr rtlCol="0" anchor="ctr"/>
                                  <a:lstStyle/>
                                  <a:p>
                                    <a:pPr algn="ctr"/>
                                    <a:r>
                                      <a:rPr lang="fr-FR" sz="1400" b="1" dirty="0">
                                        <a:solidFill>
                                          <a:schemeClr val="tx1">
                                            <a:lumMod val="65000"/>
                                            <a:lumOff val="35000"/>
                                          </a:schemeClr>
                                        </a:solidFill>
                                        <a:latin typeface="Myriad Pro" pitchFamily="34" charset="0"/>
                                        <a:cs typeface="Times" charset="0"/>
                                      </a:rPr>
                                      <a:t>Autres M1</a:t>
                                    </a:r>
                                  </a:p>
                                </p:txBody>
                              </p:sp>
                              <p:sp>
                                <p:nvSpPr>
                                  <p:cNvPr id="67" name="AutoShape 118"/>
                                  <p:cNvSpPr>
                                    <a:spLocks noChangeArrowheads="1"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12143679" y="7115015"/>
                                    <a:ext cx="282030" cy="400050"/>
                                  </a:xfrm>
                                  <a:prstGeom prst="rightArrow">
                                    <a:avLst>
                                      <a:gd name="adj1" fmla="val 52619"/>
                                      <a:gd name="adj2" fmla="val 100000"/>
                                    </a:avLst>
                                  </a:prstGeom>
                                  <a:solidFill>
                                    <a:srgbClr val="FF66CC"/>
                                  </a:solidFill>
                                  <a:ln w="9525">
                                    <a:noFill/>
                                    <a:miter lim="800000"/>
                                    <a:headEnd/>
                                    <a:tailEnd/>
                                  </a:ln>
                                </p:spPr>
                                <p:txBody>
                                  <a:bodyPr wrap="none" anchor="ctr"/>
                                  <a:lstStyle/>
                                  <a:p>
                                    <a:endParaRPr lang="fr-FR" b="1">
                                      <a:latin typeface="Myriad Pro" pitchFamily="34" charset="0"/>
                                    </a:endParaRPr>
                                  </a:p>
                                </p:txBody>
                              </p:sp>
                              <p:sp>
                                <p:nvSpPr>
                                  <p:cNvPr id="68" name="Rectangle à coins arrondis 67"/>
                                  <p:cNvSpPr/>
                                  <p:nvPr/>
                                </p:nvSpPr>
                                <p:spPr>
                                  <a:xfrm>
                                    <a:off x="12457676" y="6810984"/>
                                    <a:ext cx="1728000" cy="1008112"/>
                                  </a:xfrm>
                                  <a:prstGeom prst="roundRect">
                                    <a:avLst>
                                      <a:gd name="adj" fmla="val 14462"/>
                                    </a:avLst>
                                  </a:prstGeom>
                                  <a:solidFill>
                                    <a:srgbClr val="ECC5FF">
                                      <a:alpha val="39000"/>
                                    </a:srgbClr>
                                  </a:solidFill>
                                  <a:ln>
                                    <a:noFill/>
                                  </a:ln>
                                  <a:scene3d>
                                    <a:camera prst="orthographicFront"/>
                                    <a:lightRig rig="threePt" dir="t"/>
                                  </a:scene3d>
                                  <a:sp3d>
                                    <a:bevelT w="165100" prst="coolSlant"/>
                                  </a:sp3d>
                                </p:spPr>
                                <p:style>
                                  <a:lnRef idx="2">
                                    <a:schemeClr val="accent1">
                                      <a:shade val="50000"/>
                                    </a:schemeClr>
                                  </a:lnRef>
                                  <a:fillRef idx="1">
                                    <a:schemeClr val="accent1"/>
                                  </a:fillRef>
                                  <a:effectRef idx="0">
                                    <a:schemeClr val="accent1"/>
                                  </a:effectRef>
                                  <a:fontRef idx="minor">
                                    <a:schemeClr val="lt1"/>
                                  </a:fontRef>
                                </p:style>
                                <p:txBody>
                                  <a:bodyPr lIns="0" rIns="0" rtlCol="0" anchor="ctr"/>
                                  <a:lstStyle/>
                                  <a:p>
                                    <a:pPr algn="ctr"/>
                                    <a:r>
                                      <a:rPr lang="fr-FR" sz="1300" b="1">
                                        <a:solidFill>
                                          <a:schemeClr val="tx1">
                                            <a:lumMod val="65000"/>
                                            <a:lumOff val="35000"/>
                                          </a:schemeClr>
                                        </a:solidFill>
                                        <a:latin typeface="Myriad Pro" pitchFamily="34" charset="0"/>
                                        <a:cs typeface="Times" charset="0"/>
                                      </a:rPr>
                                      <a:t>Cadres </a:t>
                                    </a:r>
                                    <a:r>
                                      <a:rPr lang="fr-FR" sz="1300" b="1" dirty="0">
                                        <a:solidFill>
                                          <a:schemeClr val="tx1">
                                            <a:lumMod val="65000"/>
                                            <a:lumOff val="35000"/>
                                          </a:schemeClr>
                                        </a:solidFill>
                                        <a:latin typeface="Myriad Pro" pitchFamily="34" charset="0"/>
                                        <a:cs typeface="Times" charset="0"/>
                                      </a:rPr>
                                      <a:t>dans l’industrie</a:t>
                                    </a:r>
                                    <a:r>
                                      <a:rPr lang="fr-FR" sz="1300" b="1">
                                        <a:solidFill>
                                          <a:schemeClr val="tx1">
                                            <a:lumMod val="65000"/>
                                            <a:lumOff val="35000"/>
                                          </a:schemeClr>
                                        </a:solidFill>
                                        <a:latin typeface="Myriad Pro" pitchFamily="34" charset="0"/>
                                        <a:cs typeface="Times" charset="0"/>
                                      </a:rPr>
                                      <a:t>, Enseignants</a:t>
                                    </a:r>
                                    <a:r>
                                      <a:rPr lang="fr-FR" sz="1300" b="1" dirty="0">
                                        <a:solidFill>
                                          <a:schemeClr val="tx1">
                                            <a:lumMod val="65000"/>
                                            <a:lumOff val="35000"/>
                                          </a:schemeClr>
                                        </a:solidFill>
                                        <a:latin typeface="Myriad Pro" pitchFamily="34" charset="0"/>
                                        <a:cs typeface="Times" charset="0"/>
                                      </a:rPr>
                                      <a:t>, Ingénieurs d’étude…</a:t>
                                    </a:r>
                                  </a:p>
                                </p:txBody>
                              </p:sp>
                              <p:grpSp>
                                <p:nvGrpSpPr>
                                  <p:cNvPr id="20" name="Groupe 19"/>
                                  <p:cNvGrpSpPr/>
                                  <p:nvPr/>
                                </p:nvGrpSpPr>
                                <p:grpSpPr>
                                  <a:xfrm>
                                    <a:off x="72108" y="7963112"/>
                                    <a:ext cx="14113568" cy="1152128"/>
                                    <a:chOff x="72108" y="8179136"/>
                                    <a:chExt cx="14113568" cy="1152128"/>
                                  </a:xfrm>
                                </p:grpSpPr>
                                <p:sp>
                                  <p:nvSpPr>
                                    <p:cNvPr id="116" name="Line 143"/>
                                    <p:cNvSpPr>
                                      <a:spLocks noChangeShapeType="1"/>
                                    </p:cNvSpPr>
                                    <p:nvPr/>
                                  </p:nvSpPr>
                                  <p:spPr bwMode="auto">
                                    <a:xfrm>
                                      <a:off x="6662380" y="8519384"/>
                                      <a:ext cx="0" cy="247084"/>
                                    </a:xfrm>
                                    <a:prstGeom prst="line">
                                      <a:avLst/>
                                    </a:prstGeom>
                                    <a:solidFill>
                                      <a:schemeClr val="bg1"/>
                                    </a:solidFill>
                                    <a:ln w="38100">
                                      <a:noFill/>
                                      <a:round/>
                                      <a:headEnd/>
                                      <a:tailEnd type="triangle" w="med" len="med"/>
                                    </a:ln>
                                  </p:spPr>
                                  <p:txBody>
                                    <a:bodyPr wrap="none" anchor="ctr"/>
                                    <a:lstStyle/>
                                    <a:p>
                                      <a:endParaRPr lang="fr-FR" b="1">
                                        <a:latin typeface="Myriad Pro" pitchFamily="34" charset="0"/>
                                      </a:endParaRPr>
                                    </a:p>
                                  </p:txBody>
                                </p:sp>
                                <p:sp>
                                  <p:nvSpPr>
                                    <p:cNvPr id="119" name="Rectangle 107"/>
                                    <p:cNvSpPr>
                                      <a:spLocks noChangeArrowheads="1"/>
                                    </p:cNvSpPr>
                                    <p:nvPr/>
                                  </p:nvSpPr>
                                  <p:spPr bwMode="auto">
                                    <a:xfrm>
                                      <a:off x="2016993" y="8220436"/>
                                      <a:ext cx="539750" cy="925512"/>
                                    </a:xfrm>
                                    <a:prstGeom prst="rect">
                                      <a:avLst/>
                                    </a:prstGeom>
                                    <a:noFill/>
                                    <a:ln w="9525">
                                      <a:noFill/>
                                      <a:miter lim="800000"/>
                                      <a:headEnd/>
                                      <a:tailEnd/>
                                    </a:ln>
                                  </p:spPr>
                                  <p:txBody>
                                    <a:bodyPr wrap="none" anchor="ctr"/>
                                    <a:lstStyle/>
                                    <a:p>
                                      <a:pPr algn="ctr" eaLnBrk="0" hangingPunct="0"/>
                                      <a:r>
                                        <a:rPr lang="fr-FR" sz="2400" b="1" dirty="0">
                                          <a:ln>
                                            <a:solidFill>
                                              <a:schemeClr val="accent1">
                                                <a:lumMod val="75000"/>
                                              </a:schemeClr>
                                            </a:solidFill>
                                          </a:ln>
                                          <a:solidFill>
                                            <a:srgbClr val="7ABC32"/>
                                          </a:solidFill>
                                          <a:latin typeface="Myriad Pro" pitchFamily="34" charset="0"/>
                                          <a:ea typeface="ＭＳ Ｐゴシック" pitchFamily="34" charset="-128"/>
                                        </a:rPr>
                                        <a:t>D</a:t>
                                      </a:r>
                                    </a:p>
                                  </p:txBody>
                                </p:sp>
                                <p:sp>
                                  <p:nvSpPr>
                                    <p:cNvPr id="124" name="Rectangle à coins arrondis 123"/>
                                    <p:cNvSpPr/>
                                    <p:nvPr/>
                                  </p:nvSpPr>
                                  <p:spPr>
                                    <a:xfrm>
                                      <a:off x="2588710" y="8245301"/>
                                      <a:ext cx="9461645" cy="864096"/>
                                    </a:xfrm>
                                    <a:prstGeom prst="roundRect">
                                      <a:avLst>
                                        <a:gd name="adj" fmla="val 14462"/>
                                      </a:avLst>
                                    </a:prstGeom>
                                    <a:solidFill>
                                      <a:srgbClr val="7ABC32"/>
                                    </a:solidFill>
                                    <a:ln>
                                      <a:noFill/>
                                    </a:ln>
                                    <a:scene3d>
                                      <a:camera prst="orthographicFront"/>
                                      <a:lightRig rig="threePt" dir="t"/>
                                    </a:scene3d>
                                    <a:sp3d>
                                      <a:bevelT w="165100" prst="coolSlant"/>
                                    </a:sp3d>
                                  </p:spPr>
                                  <p:style>
                                    <a:lnRef idx="2">
                                      <a:schemeClr val="accent1">
                                        <a:shade val="50000"/>
                                      </a:schemeClr>
                                    </a:lnRef>
                                    <a:fillRef idx="1">
                                      <a:schemeClr val="accent1"/>
                                    </a:fillRef>
                                    <a:effectRef idx="0">
                                      <a:schemeClr val="accent1"/>
                                    </a:effectRef>
                                    <a:fontRef idx="minor">
                                      <a:schemeClr val="lt1"/>
                                    </a:fontRef>
                                  </p:style>
                                  <p:txBody>
                                    <a:bodyPr rIns="36000" bIns="36000" rtlCol="0" anchor="ctr"/>
                                    <a:lstStyle/>
                                    <a:p>
                                      <a:pPr algn="ctr"/>
                                      <a:r>
                                        <a:rPr lang="fr-FR" sz="1400" b="1" dirty="0">
                                          <a:solidFill>
                                            <a:schemeClr val="tx1"/>
                                          </a:solidFill>
                                          <a:latin typeface="Myriad Pro" pitchFamily="34" charset="0"/>
                                          <a:cs typeface="Times" charset="0"/>
                                        </a:rPr>
                                        <a:t>DOCTORAT</a:t>
                                      </a:r>
                                      <a:endParaRPr lang="fr-FR" sz="1100" b="1" dirty="0">
                                        <a:solidFill>
                                          <a:schemeClr val="tx1"/>
                                        </a:solidFill>
                                        <a:latin typeface="Myriad Pro" pitchFamily="34" charset="0"/>
                                        <a:cs typeface="Times" charset="0"/>
                                      </a:endParaRPr>
                                    </a:p>
                                  </p:txBody>
                                </p:sp>
                                <p:sp>
                                  <p:nvSpPr>
                                    <p:cNvPr id="58" name="AutoShape 118"/>
                                    <p:cNvSpPr>
                                      <a:spLocks noChangeArrowheads="1"/>
                                    </p:cNvSpPr>
                                    <p:nvPr/>
                                  </p:nvSpPr>
                                  <p:spPr bwMode="auto">
                                    <a:xfrm>
                                      <a:off x="1800969" y="8483167"/>
                                      <a:ext cx="282030" cy="400050"/>
                                    </a:xfrm>
                                    <a:prstGeom prst="rightArrow">
                                      <a:avLst>
                                        <a:gd name="adj1" fmla="val 52619"/>
                                        <a:gd name="adj2" fmla="val 100000"/>
                                      </a:avLst>
                                    </a:prstGeom>
                                    <a:solidFill>
                                      <a:srgbClr val="FF66CC"/>
                                    </a:solidFill>
                                    <a:ln w="9525">
                                      <a:noFill/>
                                      <a:miter lim="800000"/>
                                      <a:headEnd/>
                                      <a:tailEnd/>
                                    </a:ln>
                                  </p:spPr>
                                  <p:txBody>
                                    <a:bodyPr wrap="none" anchor="ctr"/>
                                    <a:lstStyle/>
                                    <a:p>
                                      <a:endParaRPr lang="fr-FR" b="1">
                                        <a:latin typeface="Myriad Pro" pitchFamily="34" charset="0"/>
                                      </a:endParaRPr>
                                    </a:p>
                                  </p:txBody>
                                </p:sp>
                                <p:sp>
                                  <p:nvSpPr>
                                    <p:cNvPr id="59" name="Rectangle à coins arrondis 58"/>
                                    <p:cNvSpPr/>
                                    <p:nvPr/>
                                  </p:nvSpPr>
                                  <p:spPr>
                                    <a:xfrm>
                                      <a:off x="72108" y="8179136"/>
                                      <a:ext cx="1728192" cy="1008112"/>
                                    </a:xfrm>
                                    <a:prstGeom prst="roundRect">
                                      <a:avLst>
                                        <a:gd name="adj" fmla="val 14462"/>
                                      </a:avLst>
                                    </a:prstGeom>
                                    <a:solidFill>
                                      <a:srgbClr val="7ABC32">
                                        <a:alpha val="53000"/>
                                      </a:srgbClr>
                                    </a:solidFill>
                                    <a:ln>
                                      <a:noFill/>
                                    </a:ln>
                                    <a:scene3d>
                                      <a:camera prst="orthographicFront"/>
                                      <a:lightRig rig="threePt" dir="t"/>
                                    </a:scene3d>
                                    <a:sp3d>
                                      <a:bevelT w="165100" prst="coolSlant"/>
                                    </a:sp3d>
                                  </p:spPr>
                                  <p:style>
                                    <a:lnRef idx="2">
                                      <a:schemeClr val="accent1">
                                        <a:shade val="50000"/>
                                      </a:schemeClr>
                                    </a:lnRef>
                                    <a:fillRef idx="1">
                                      <a:schemeClr val="accent1"/>
                                    </a:fillRef>
                                    <a:effectRef idx="0">
                                      <a:schemeClr val="accent1"/>
                                    </a:effectRef>
                                    <a:fontRef idx="minor">
                                      <a:schemeClr val="lt1"/>
                                    </a:fontRef>
                                  </p:style>
                                  <p:txBody>
                                    <a:bodyPr rtlCol="0" anchor="ctr"/>
                                    <a:lstStyle/>
                                    <a:p>
                                      <a:pPr algn="ctr"/>
                                      <a:r>
                                        <a:rPr lang="fr-FR" sz="1400" b="1" dirty="0">
                                          <a:solidFill>
                                            <a:schemeClr val="tx1">
                                              <a:lumMod val="65000"/>
                                              <a:lumOff val="35000"/>
                                            </a:schemeClr>
                                          </a:solidFill>
                                          <a:latin typeface="Myriad Pro" pitchFamily="34" charset="0"/>
                                          <a:cs typeface="Times" charset="0"/>
                                        </a:rPr>
                                        <a:t>Autres M2</a:t>
                                      </a:r>
                                    </a:p>
                                    <a:p>
                                      <a:pPr algn="ctr"/>
                                      <a:r>
                                        <a:rPr lang="fr-FR" sz="1400" b="1" dirty="0">
                                          <a:solidFill>
                                            <a:schemeClr val="tx1">
                                              <a:lumMod val="65000"/>
                                              <a:lumOff val="35000"/>
                                            </a:schemeClr>
                                          </a:solidFill>
                                          <a:latin typeface="Myriad Pro" pitchFamily="34" charset="0"/>
                                          <a:cs typeface="Times" charset="0"/>
                                        </a:rPr>
                                        <a:t>Ingénieurs</a:t>
                                      </a:r>
                                    </a:p>
                                  </p:txBody>
                                </p:sp>
                                <p:sp>
                                  <p:nvSpPr>
                                    <p:cNvPr id="69" name="AutoShape 118"/>
                                    <p:cNvSpPr>
                                      <a:spLocks noChangeArrowheads="1"/>
                                    </p:cNvSpPr>
                                    <p:nvPr/>
                                  </p:nvSpPr>
                                  <p:spPr bwMode="auto">
                                    <a:xfrm>
                                      <a:off x="12143679" y="8576992"/>
                                      <a:ext cx="282030" cy="400050"/>
                                    </a:xfrm>
                                    <a:prstGeom prst="rightArrow">
                                      <a:avLst>
                                        <a:gd name="adj1" fmla="val 52619"/>
                                        <a:gd name="adj2" fmla="val 100000"/>
                                      </a:avLst>
                                    </a:prstGeom>
                                    <a:solidFill>
                                      <a:srgbClr val="FF66CC"/>
                                    </a:solidFill>
                                    <a:ln w="9525">
                                      <a:noFill/>
                                      <a:miter lim="800000"/>
                                      <a:headEnd/>
                                      <a:tailEnd/>
                                    </a:ln>
                                  </p:spPr>
                                  <p:txBody>
                                    <a:bodyPr wrap="none" anchor="ctr"/>
                                    <a:lstStyle/>
                                    <a:p>
                                      <a:endParaRPr lang="fr-FR" b="1">
                                        <a:latin typeface="Myriad Pro" pitchFamily="34" charset="0"/>
                                      </a:endParaRPr>
                                    </a:p>
                                  </p:txBody>
                                </p:sp>
                                <p:sp>
                                  <p:nvSpPr>
                                    <p:cNvPr id="70" name="Rectangle à coins arrondis 69"/>
                                    <p:cNvSpPr/>
                                    <p:nvPr/>
                                  </p:nvSpPr>
                                  <p:spPr>
                                    <a:xfrm>
                                      <a:off x="12457676" y="8222771"/>
                                      <a:ext cx="1728000" cy="1108493"/>
                                    </a:xfrm>
                                    <a:prstGeom prst="roundRect">
                                      <a:avLst>
                                        <a:gd name="adj" fmla="val 14462"/>
                                      </a:avLst>
                                    </a:prstGeom>
                                    <a:solidFill>
                                      <a:srgbClr val="7ABC32">
                                        <a:alpha val="53000"/>
                                      </a:srgbClr>
                                    </a:solidFill>
                                    <a:ln>
                                      <a:noFill/>
                                    </a:ln>
                                    <a:scene3d>
                                      <a:camera prst="orthographicFront"/>
                                      <a:lightRig rig="threePt" dir="t"/>
                                    </a:scene3d>
                                    <a:sp3d>
                                      <a:bevelT w="165100" prst="coolSlant"/>
                                    </a:sp3d>
                                  </p:spPr>
                                  <p:style>
                                    <a:lnRef idx="2">
                                      <a:schemeClr val="accent1">
                                        <a:shade val="50000"/>
                                      </a:schemeClr>
                                    </a:lnRef>
                                    <a:fillRef idx="1">
                                      <a:schemeClr val="accent1"/>
                                    </a:fillRef>
                                    <a:effectRef idx="0">
                                      <a:schemeClr val="accent1"/>
                                    </a:effectRef>
                                    <a:fontRef idx="minor">
                                      <a:schemeClr val="lt1"/>
                                    </a:fontRef>
                                  </p:style>
                                  <p:txBody>
                                    <a:bodyPr lIns="0" tIns="46800" rIns="0" rtlCol="0" anchor="ctr"/>
                                    <a:lstStyle/>
                                    <a:p>
                                      <a:pPr algn="ctr"/>
                                      <a:r>
                                        <a:rPr lang="fr-FR" sz="1300" b="1" dirty="0">
                                          <a:solidFill>
                                            <a:schemeClr val="tx1">
                                              <a:lumMod val="65000"/>
                                              <a:lumOff val="35000"/>
                                            </a:schemeClr>
                                          </a:solidFill>
                                          <a:latin typeface="Myriad Pro" pitchFamily="34" charset="0"/>
                                          <a:cs typeface="Times" charset="0"/>
                                        </a:rPr>
                                        <a:t>Cadre sup. </a:t>
                                      </a:r>
                                    </a:p>
                                    <a:p>
                                      <a:pPr algn="ctr"/>
                                      <a:r>
                                        <a:rPr lang="fr-FR" sz="1300" b="1" dirty="0">
                                          <a:solidFill>
                                            <a:schemeClr val="tx1">
                                              <a:lumMod val="65000"/>
                                              <a:lumOff val="35000"/>
                                            </a:schemeClr>
                                          </a:solidFill>
                                          <a:latin typeface="Myriad Pro" pitchFamily="34" charset="0"/>
                                          <a:cs typeface="Times" charset="0"/>
                                        </a:rPr>
                                        <a:t>secteur privé, </a:t>
                                      </a:r>
                                      <a:r>
                                        <a:rPr lang="fr-FR" sz="1250" b="1" dirty="0">
                                          <a:solidFill>
                                            <a:schemeClr val="tx1">
                                              <a:lumMod val="65000"/>
                                              <a:lumOff val="35000"/>
                                            </a:schemeClr>
                                          </a:solidFill>
                                          <a:latin typeface="Myriad Pro" pitchFamily="34" charset="0"/>
                                          <a:cs typeface="Times" charset="0"/>
                                        </a:rPr>
                                        <a:t>Ingénieur, Chercheur,</a:t>
                                      </a:r>
                                    </a:p>
                                    <a:p>
                                      <a:pPr algn="ctr"/>
                                      <a:r>
                                        <a:rPr lang="fr-FR" sz="1250" b="1" dirty="0">
                                          <a:solidFill>
                                            <a:schemeClr val="tx1">
                                              <a:lumMod val="65000"/>
                                              <a:lumOff val="35000"/>
                                            </a:schemeClr>
                                          </a:solidFill>
                                          <a:latin typeface="Myriad Pro" pitchFamily="34" charset="0"/>
                                          <a:cs typeface="Times" charset="0"/>
                                        </a:rPr>
                                        <a:t>Enseignant-Chercheur</a:t>
                                      </a:r>
                                    </a:p>
                                  </p:txBody>
                                </p:sp>
                              </p:grpSp>
                              <p:sp>
                                <p:nvSpPr>
                                  <p:cNvPr id="71" name="Rectangle 70"/>
                                  <p:cNvSpPr/>
                                  <p:nvPr/>
                                </p:nvSpPr>
                                <p:spPr>
                                  <a:xfrm>
                                    <a:off x="12132021" y="1476549"/>
                                    <a:ext cx="2232248" cy="584775"/>
                                  </a:xfrm>
                                  <a:prstGeom prst="rect">
                                    <a:avLst/>
                                  </a:prstGeom>
                                </p:spPr>
                                <p:txBody>
                                  <a:bodyPr wrap="square">
                                    <a:spAutoFit/>
                                  </a:bodyPr>
                                  <a:lstStyle/>
                                  <a:p>
                                    <a:pPr algn="ctr"/>
                                    <a:r>
                                      <a:rPr lang="fr-FR" sz="1600" b="1" i="1" dirty="0">
                                        <a:latin typeface="Myriad Pro" pitchFamily="34" charset="0"/>
                                        <a:ea typeface="ＭＳ Ｐゴシック" pitchFamily="34" charset="-128"/>
                                      </a:rPr>
                                      <a:t>SORTIES ou</a:t>
                                    </a:r>
                                  </a:p>
                                  <a:p>
                                    <a:pPr algn="ctr"/>
                                    <a:r>
                                      <a:rPr lang="fr-FR" sz="1600" b="1" i="1" dirty="0">
                                        <a:latin typeface="Myriad Pro" pitchFamily="34" charset="0"/>
                                        <a:ea typeface="ＭＳ Ｐゴシック" pitchFamily="34" charset="-128"/>
                                      </a:rPr>
                                      <a:t> SECTEURS D’ACTIVITÉS</a:t>
                                    </a:r>
                                  </a:p>
                                </p:txBody>
                              </p:sp>
                              <p:sp>
                                <p:nvSpPr>
                                  <p:cNvPr id="148" name="Rectangle 147"/>
                                  <p:cNvSpPr>
                                    <a:spLocks noChangeArrowheads="1"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2016993" y="4495063"/>
                                    <a:ext cx="539750" cy="742950"/>
                                  </a:xfrm>
                                  <a:prstGeom prst="rect">
                                    <a:avLst/>
                                  </a:prstGeom>
                                  <a:noFill/>
                                  <a:ln w="9525">
                                    <a:noFill/>
                                    <a:miter lim="800000"/>
                                    <a:headEnd/>
                                    <a:tailEnd/>
                                  </a:ln>
                                </p:spPr>
                                <p:txBody>
                                  <a:bodyPr wrap="none" anchor="ctr"/>
                                  <a:lstStyle/>
                                  <a:p>
                                    <a:pPr algn="ctr" eaLnBrk="0" hangingPunct="0"/>
                                    <a:r>
                                      <a:rPr lang="fr-FR" sz="2400" b="1" dirty="0">
                                        <a:ln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</a:ln>
                                        <a:solidFill>
                                          <a:srgbClr val="00B0F0"/>
                                        </a:solidFill>
                                        <a:latin typeface="Myriad Pro" pitchFamily="34" charset="0"/>
                                        <a:ea typeface="ＭＳ Ｐゴシック" pitchFamily="34" charset="-128"/>
                                      </a:rPr>
                                      <a:t>L</a:t>
                                    </a:r>
                                    <a:r>
                                      <a:rPr lang="fr-FR" sz="2000" b="1" dirty="0">
                                        <a:ln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</a:ln>
                                        <a:solidFill>
                                          <a:srgbClr val="00B0F0"/>
                                        </a:solidFill>
                                        <a:latin typeface="Myriad Pro" pitchFamily="34" charset="0"/>
                                        <a:ea typeface="ＭＳ Ｐゴシック" pitchFamily="34" charset="-128"/>
                                      </a:rPr>
                                      <a:t>3</a:t>
                                    </a:r>
                                    <a:endParaRPr lang="fr-FR" sz="2400" b="1" dirty="0">
                                      <a:ln>
                                        <a:solidFill>
                                          <a:schemeClr val="accent1">
                                            <a:lumMod val="75000"/>
                                          </a:schemeClr>
                                        </a:solidFill>
                                      </a:ln>
                                      <a:solidFill>
                                        <a:srgbClr val="00B0F0"/>
                                      </a:solidFill>
                                      <a:latin typeface="Myriad Pro" pitchFamily="34" charset="0"/>
                                      <a:ea typeface="ＭＳ Ｐゴシック" pitchFamily="34" charset="-128"/>
                                    </a:endParaRPr>
                                  </a:p>
                                </p:txBody>
                              </p:sp>
                              <p:sp>
                                <p:nvSpPr>
                                  <p:cNvPr id="61" name="AutoShape 118"/>
                                  <p:cNvSpPr>
                                    <a:spLocks noChangeArrowheads="1"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1800969" y="4666513"/>
                                    <a:ext cx="282030" cy="400050"/>
                                  </a:xfrm>
                                  <a:prstGeom prst="rightArrow">
                                    <a:avLst>
                                      <a:gd name="adj1" fmla="val 52619"/>
                                      <a:gd name="adj2" fmla="val 100000"/>
                                    </a:avLst>
                                  </a:prstGeom>
                                  <a:solidFill>
                                    <a:srgbClr val="FF66CC"/>
                                  </a:solidFill>
                                  <a:ln w="9525">
                                    <a:noFill/>
                                    <a:miter lim="800000"/>
                                    <a:headEnd/>
                                    <a:tailEnd/>
                                  </a:ln>
                                </p:spPr>
                                <p:txBody>
                                  <a:bodyPr wrap="none" anchor="ctr"/>
                                  <a:lstStyle/>
                                  <a:p>
                                    <a:endParaRPr lang="fr-FR" b="1">
                                      <a:latin typeface="Myriad Pro" pitchFamily="34" charset="0"/>
                                    </a:endParaRPr>
                                  </a:p>
                                </p:txBody>
                              </p:sp>
                              <p:sp>
                                <p:nvSpPr>
                                  <p:cNvPr id="62" name="Rectangle à coins arrondis 61"/>
                                  <p:cNvSpPr/>
                                  <p:nvPr/>
                                </p:nvSpPr>
                                <p:spPr>
                                  <a:xfrm>
                                    <a:off x="72108" y="4362482"/>
                                    <a:ext cx="1728192" cy="1008112"/>
                                  </a:xfrm>
                                  <a:prstGeom prst="roundRect">
                                    <a:avLst>
                                      <a:gd name="adj" fmla="val 14462"/>
                                    </a:avLst>
                                  </a:prstGeom>
                                  <a:solidFill>
                                    <a:srgbClr val="99CCFF">
                                      <a:alpha val="52000"/>
                                    </a:srgbClr>
                                  </a:solidFill>
                                  <a:ln>
                                    <a:noFill/>
                                  </a:ln>
                                  <a:scene3d>
                                    <a:camera prst="orthographicFront"/>
                                    <a:lightRig rig="threePt" dir="t"/>
                                  </a:scene3d>
                                  <a:sp3d>
                                    <a:bevelT w="165100" prst="coolSlant"/>
                                  </a:sp3d>
                                </p:spPr>
                                <p:style>
                                  <a:lnRef idx="2">
                                    <a:schemeClr val="accent1">
                                      <a:shade val="50000"/>
                                    </a:schemeClr>
                                  </a:lnRef>
                                  <a:fillRef idx="1">
                                    <a:schemeClr val="accent1"/>
                                  </a:fillRef>
                                  <a:effectRef idx="0">
                                    <a:schemeClr val="accent1"/>
                                  </a:effectRef>
                                  <a:fontRef idx="minor">
                                    <a:schemeClr val="lt1"/>
                                  </a:fontRef>
                                </p:style>
                                <p:txBody>
                                  <a:bodyPr rtlCol="0" anchor="ctr"/>
                                  <a:lstStyle/>
                                  <a:p>
                                    <a:pPr algn="ctr"/>
                                    <a:r>
                                      <a:rPr lang="fr-FR" sz="1400" b="1" dirty="0">
                                        <a:solidFill>
                                          <a:schemeClr val="tx1">
                                            <a:lumMod val="65000"/>
                                            <a:lumOff val="35000"/>
                                          </a:schemeClr>
                                        </a:solidFill>
                                        <a:latin typeface="Myriad Pro" pitchFamily="34" charset="0"/>
                                        <a:cs typeface="Times" charset="0"/>
                                      </a:rPr>
                                      <a:t>CPGE, BUT2, BTS,  </a:t>
                                    </a:r>
                                  </a:p>
                                  <a:p>
                                    <a:pPr algn="ctr"/>
                                    <a:r>
                                      <a:rPr lang="fr-FR" sz="1400" b="1" dirty="0">
                                        <a:solidFill>
                                          <a:schemeClr val="tx1">
                                            <a:lumMod val="65000"/>
                                            <a:lumOff val="35000"/>
                                          </a:schemeClr>
                                        </a:solidFill>
                                        <a:latin typeface="Myriad Pro" pitchFamily="34" charset="0"/>
                                        <a:cs typeface="Times" charset="0"/>
                                      </a:rPr>
                                      <a:t>autres UFR</a:t>
                                    </a:r>
                                  </a:p>
                                </p:txBody>
                              </p:sp>
                              <p:sp>
                                <p:nvSpPr>
                                  <p:cNvPr id="72" name="AutoShape 118"/>
                                  <p:cNvSpPr>
                                    <a:spLocks noChangeArrowheads="1"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12143679" y="4666513"/>
                                    <a:ext cx="282030" cy="400050"/>
                                  </a:xfrm>
                                  <a:prstGeom prst="rightArrow">
                                    <a:avLst>
                                      <a:gd name="adj1" fmla="val 52619"/>
                                      <a:gd name="adj2" fmla="val 100000"/>
                                    </a:avLst>
                                  </a:prstGeom>
                                  <a:solidFill>
                                    <a:srgbClr val="FF66CC"/>
                                  </a:solidFill>
                                  <a:ln w="9525">
                                    <a:noFill/>
                                    <a:miter lim="800000"/>
                                    <a:headEnd/>
                                    <a:tailEnd/>
                                  </a:ln>
                                </p:spPr>
                                <p:txBody>
                                  <a:bodyPr wrap="none" anchor="ctr"/>
                                  <a:lstStyle/>
                                  <a:p>
                                    <a:endParaRPr lang="fr-FR" b="1">
                                      <a:latin typeface="Myriad Pro" pitchFamily="34" charset="0"/>
                                    </a:endParaRPr>
                                  </a:p>
                                </p:txBody>
                              </p:sp>
                              <p:sp>
                                <p:nvSpPr>
                                  <p:cNvPr id="73" name="Rectangle à coins arrondis 72"/>
                                  <p:cNvSpPr/>
                                  <p:nvPr/>
                                </p:nvSpPr>
                                <p:spPr>
                                  <a:xfrm>
                                    <a:off x="12457676" y="4362482"/>
                                    <a:ext cx="1728000" cy="1008112"/>
                                  </a:xfrm>
                                  <a:prstGeom prst="roundRect">
                                    <a:avLst>
                                      <a:gd name="adj" fmla="val 14462"/>
                                    </a:avLst>
                                  </a:prstGeom>
                                  <a:solidFill>
                                    <a:srgbClr val="99CCFF">
                                      <a:alpha val="52000"/>
                                    </a:srgbClr>
                                  </a:solidFill>
                                  <a:ln>
                                    <a:noFill/>
                                  </a:ln>
                                  <a:scene3d>
                                    <a:camera prst="orthographicFront"/>
                                    <a:lightRig rig="threePt" dir="t"/>
                                  </a:scene3d>
                                  <a:sp3d>
                                    <a:bevelT w="165100" prst="coolSlant"/>
                                  </a:sp3d>
                                </p:spPr>
                                <p:style>
                                  <a:lnRef idx="2">
                                    <a:schemeClr val="accent1">
                                      <a:shade val="50000"/>
                                    </a:schemeClr>
                                  </a:lnRef>
                                  <a:fillRef idx="1">
                                    <a:schemeClr val="accent1"/>
                                  </a:fillRef>
                                  <a:effectRef idx="0">
                                    <a:schemeClr val="accent1"/>
                                  </a:effectRef>
                                  <a:fontRef idx="minor">
                                    <a:schemeClr val="lt1"/>
                                  </a:fontRef>
                                </p:style>
                                <p:txBody>
                                  <a:bodyPr rtlCol="0" anchor="ctr"/>
                                  <a:lstStyle/>
                                  <a:p>
                                    <a:pPr algn="ctr"/>
                                    <a:r>
                                      <a:rPr lang="fr-FR" sz="1400" b="1" dirty="0">
                                        <a:solidFill>
                                          <a:schemeClr val="tx1">
                                            <a:lumMod val="65000"/>
                                            <a:lumOff val="35000"/>
                                          </a:schemeClr>
                                        </a:solidFill>
                                        <a:latin typeface="Myriad Pro" pitchFamily="34" charset="0"/>
                                        <a:cs typeface="Times" charset="0"/>
                                      </a:rPr>
                                      <a:t>Techniciens supérieurs,</a:t>
                                    </a:r>
                                  </a:p>
                                  <a:p>
                                    <a:pPr algn="ctr"/>
                                    <a:r>
                                      <a:rPr lang="fr-FR" sz="1400" b="1" dirty="0">
                                        <a:solidFill>
                                          <a:schemeClr val="tx1">
                                            <a:lumMod val="65000"/>
                                            <a:lumOff val="35000"/>
                                          </a:schemeClr>
                                        </a:solidFill>
                                        <a:latin typeface="Myriad Pro" pitchFamily="34" charset="0"/>
                                        <a:cs typeface="Times" charset="0"/>
                                      </a:rPr>
                                      <a:t>Autres Masters </a:t>
                                    </a:r>
                                  </a:p>
                                </p:txBody>
                              </p:sp>
                              <p:sp>
                                <p:nvSpPr>
                                  <p:cNvPr id="146" name="Line 190"/>
                                  <p:cNvSpPr>
                                    <a:spLocks noChangeShapeType="1"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10889466" y="4718472"/>
                                    <a:ext cx="0" cy="228600"/>
                                  </a:xfrm>
                                  <a:prstGeom prst="line">
                                    <a:avLst/>
                                  </a:prstGeom>
                                  <a:solidFill>
                                    <a:schemeClr val="bg1"/>
                                  </a:solidFill>
                                  <a:ln w="38100">
                                    <a:noFill/>
                                    <a:round/>
                                    <a:headEnd/>
                                    <a:tailEnd type="triangle" w="med" len="med"/>
                                  </a:ln>
                                </p:spPr>
                                <p:txBody>
                                  <a:bodyPr wrap="none" anchor="ctr"/>
                                  <a:lstStyle/>
                                  <a:p>
                                    <a:endParaRPr lang="fr-FR" b="1">
                                      <a:latin typeface="Myriad Pro" pitchFamily="34" charset="0"/>
                                    </a:endParaRPr>
                                  </a:p>
                                </p:txBody>
                              </p:sp>
                              <p:sp>
                                <p:nvSpPr>
                                  <p:cNvPr id="143" name="Line 154"/>
                                  <p:cNvSpPr>
                                    <a:spLocks noChangeShapeType="1"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3571936" y="4704050"/>
                                    <a:ext cx="0" cy="228600"/>
                                  </a:xfrm>
                                  <a:prstGeom prst="line">
                                    <a:avLst/>
                                  </a:prstGeom>
                                  <a:solidFill>
                                    <a:schemeClr val="bg1"/>
                                  </a:solidFill>
                                  <a:ln w="38100">
                                    <a:noFill/>
                                    <a:round/>
                                    <a:headEnd/>
                                    <a:tailEnd type="triangle" w="med" len="med"/>
                                  </a:ln>
                                </p:spPr>
                                <p:txBody>
                                  <a:bodyPr wrap="none" anchor="ctr"/>
                                  <a:lstStyle/>
                                  <a:p>
                                    <a:endParaRPr lang="fr-FR" b="1">
                                      <a:latin typeface="Myriad Pro" pitchFamily="34" charset="0"/>
                                    </a:endParaRPr>
                                  </a:p>
                                </p:txBody>
                              </p:sp>
                              <p:sp>
                                <p:nvSpPr>
                                  <p:cNvPr id="95" name="Rectangle 101"/>
                                  <p:cNvSpPr>
                                    <a:spLocks noChangeArrowheads="1"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2016993" y="5666365"/>
                                    <a:ext cx="539750" cy="935038"/>
                                  </a:xfrm>
                                  <a:prstGeom prst="rect">
                                    <a:avLst/>
                                  </a:prstGeom>
                                  <a:noFill/>
                                  <a:ln w="9525">
                                    <a:noFill/>
                                    <a:miter lim="800000"/>
                                    <a:headEnd/>
                                    <a:tailEnd/>
                                  </a:ln>
                                </p:spPr>
                                <p:txBody>
                                  <a:bodyPr wrap="none" anchor="ctr"/>
                                  <a:lstStyle/>
                                  <a:p>
                                    <a:pPr algn="ctr" eaLnBrk="0" hangingPunct="0"/>
                                    <a:r>
                                      <a:rPr lang="fr-FR" sz="2400" b="1" dirty="0">
                                        <a:ln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</a:ln>
                                        <a:solidFill>
                                          <a:srgbClr val="005DA2"/>
                                        </a:solidFill>
                                        <a:latin typeface="Myriad Pro" pitchFamily="34" charset="0"/>
                                        <a:ea typeface="ＭＳ Ｐゴシック" pitchFamily="34" charset="-128"/>
                                      </a:rPr>
                                      <a:t>M</a:t>
                                    </a:r>
                                    <a:r>
                                      <a:rPr lang="fr-FR" sz="2000" b="1" dirty="0">
                                        <a:ln>
                                          <a:solidFill>
                                            <a:schemeClr val="accent1">
                                              <a:lumMod val="75000"/>
                                            </a:schemeClr>
                                          </a:solidFill>
                                        </a:ln>
                                        <a:solidFill>
                                          <a:srgbClr val="005DA2"/>
                                        </a:solidFill>
                                        <a:latin typeface="Myriad Pro" pitchFamily="34" charset="0"/>
                                        <a:ea typeface="ＭＳ Ｐゴシック" pitchFamily="34" charset="-128"/>
                                      </a:rPr>
                                      <a:t>1</a:t>
                                    </a:r>
                                    <a:endParaRPr lang="fr-FR" sz="2400" b="1" dirty="0">
                                      <a:ln>
                                        <a:solidFill>
                                          <a:schemeClr val="accent1">
                                            <a:lumMod val="75000"/>
                                          </a:schemeClr>
                                        </a:solidFill>
                                      </a:ln>
                                      <a:solidFill>
                                        <a:srgbClr val="005DA2"/>
                                      </a:solidFill>
                                      <a:latin typeface="Myriad Pro" pitchFamily="34" charset="0"/>
                                      <a:ea typeface="ＭＳ Ｐゴシック" pitchFamily="34" charset="-128"/>
                                    </a:endParaRPr>
                                  </a:p>
                                </p:txBody>
                              </p:sp>
                              <p:sp>
                                <p:nvSpPr>
                                  <p:cNvPr id="54" name="AutoShape 118"/>
                                  <p:cNvSpPr>
                                    <a:spLocks noChangeArrowheads="1"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1800969" y="5933859"/>
                                    <a:ext cx="282030" cy="400050"/>
                                  </a:xfrm>
                                  <a:prstGeom prst="rightArrow">
                                    <a:avLst>
                                      <a:gd name="adj1" fmla="val 52619"/>
                                      <a:gd name="adj2" fmla="val 100000"/>
                                    </a:avLst>
                                  </a:prstGeom>
                                  <a:solidFill>
                                    <a:srgbClr val="FF66CC"/>
                                  </a:solidFill>
                                  <a:ln w="9525">
                                    <a:noFill/>
                                    <a:miter lim="800000"/>
                                    <a:headEnd/>
                                    <a:tailEnd/>
                                  </a:ln>
                                </p:spPr>
                                <p:txBody>
                                  <a:bodyPr wrap="none" anchor="ctr"/>
                                  <a:lstStyle/>
                                  <a:p>
                                    <a:endParaRPr lang="fr-FR" b="1">
                                      <a:latin typeface="Myriad Pro" pitchFamily="34" charset="0"/>
                                    </a:endParaRPr>
                                  </a:p>
                                </p:txBody>
                              </p:sp>
                              <p:sp>
                                <p:nvSpPr>
                                  <p:cNvPr id="55" name="Rectangle à coins arrondis 54"/>
                                  <p:cNvSpPr/>
                                  <p:nvPr/>
                                </p:nvSpPr>
                                <p:spPr>
                                  <a:xfrm>
                                    <a:off x="72108" y="5629828"/>
                                    <a:ext cx="1728192" cy="1008112"/>
                                  </a:xfrm>
                                  <a:prstGeom prst="roundRect">
                                    <a:avLst>
                                      <a:gd name="adj" fmla="val 14462"/>
                                    </a:avLst>
                                  </a:prstGeom>
                                  <a:solidFill>
                                    <a:srgbClr val="ECC5FF">
                                      <a:alpha val="39000"/>
                                    </a:srgbClr>
                                  </a:solidFill>
                                  <a:ln>
                                    <a:noFill/>
                                  </a:ln>
                                  <a:scene3d>
                                    <a:camera prst="orthographicFront"/>
                                    <a:lightRig rig="threePt" dir="t"/>
                                  </a:scene3d>
                                  <a:sp3d>
                                    <a:bevelT w="165100" prst="coolSlant"/>
                                  </a:sp3d>
                                </p:spPr>
                                <p:style>
                                  <a:lnRef idx="2">
                                    <a:schemeClr val="accent1">
                                      <a:shade val="50000"/>
                                    </a:schemeClr>
                                  </a:lnRef>
                                  <a:fillRef idx="1">
                                    <a:schemeClr val="accent1"/>
                                  </a:fillRef>
                                  <a:effectRef idx="0">
                                    <a:schemeClr val="accent1"/>
                                  </a:effectRef>
                                  <a:fontRef idx="minor">
                                    <a:schemeClr val="lt1"/>
                                  </a:fontRef>
                                </p:style>
                                <p:txBody>
                                  <a:bodyPr rtlCol="0" anchor="ctr"/>
                                  <a:lstStyle/>
                                  <a:p>
                                    <a:pPr algn="ctr"/>
                                    <a:r>
                                      <a:rPr lang="fr-FR" sz="1400" b="1" dirty="0">
                                        <a:solidFill>
                                          <a:schemeClr val="tx1">
                                            <a:lumMod val="65000"/>
                                            <a:lumOff val="35000"/>
                                          </a:schemeClr>
                                        </a:solidFill>
                                        <a:latin typeface="Myriad Pro" pitchFamily="34" charset="0"/>
                                        <a:cs typeface="Times" charset="0"/>
                                      </a:rPr>
                                      <a:t>Autres L3, BUT3</a:t>
                                    </a:r>
                                  </a:p>
                                </p:txBody>
                              </p:sp>
                              <p:sp>
                                <p:nvSpPr>
                                  <p:cNvPr id="65" name="AutoShape 118"/>
                                  <p:cNvSpPr>
                                    <a:spLocks noChangeArrowheads="1"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12143679" y="5962887"/>
                                    <a:ext cx="282030" cy="400050"/>
                                  </a:xfrm>
                                  <a:prstGeom prst="rightArrow">
                                    <a:avLst>
                                      <a:gd name="adj1" fmla="val 52619"/>
                                      <a:gd name="adj2" fmla="val 100000"/>
                                    </a:avLst>
                                  </a:prstGeom>
                                  <a:solidFill>
                                    <a:srgbClr val="FF66CC"/>
                                  </a:solidFill>
                                  <a:ln w="9525">
                                    <a:noFill/>
                                    <a:miter lim="800000"/>
                                    <a:headEnd/>
                                    <a:tailEnd/>
                                  </a:ln>
                                </p:spPr>
                                <p:txBody>
                                  <a:bodyPr wrap="none" anchor="ctr"/>
                                  <a:lstStyle/>
                                  <a:p>
                                    <a:endParaRPr lang="fr-FR" b="1">
                                      <a:latin typeface="Myriad Pro" pitchFamily="34" charset="0"/>
                                    </a:endParaRPr>
                                  </a:p>
                                </p:txBody>
                              </p:sp>
                              <p:sp>
                                <p:nvSpPr>
                                  <p:cNvPr id="66" name="Rectangle à coins arrondis 65"/>
                                  <p:cNvSpPr/>
                                  <p:nvPr/>
                                </p:nvSpPr>
                                <p:spPr>
                                  <a:xfrm>
                                    <a:off x="12457676" y="5658856"/>
                                    <a:ext cx="1728000" cy="1008112"/>
                                  </a:xfrm>
                                  <a:prstGeom prst="roundRect">
                                    <a:avLst>
                                      <a:gd name="adj" fmla="val 14462"/>
                                    </a:avLst>
                                  </a:prstGeom>
                                  <a:solidFill>
                                    <a:srgbClr val="ECC5FF">
                                      <a:alpha val="39000"/>
                                    </a:srgbClr>
                                  </a:solidFill>
                                  <a:ln>
                                    <a:noFill/>
                                  </a:ln>
                                  <a:scene3d>
                                    <a:camera prst="orthographicFront"/>
                                    <a:lightRig rig="threePt" dir="t"/>
                                  </a:scene3d>
                                  <a:sp3d>
                                    <a:bevelT w="165100" prst="coolSlant"/>
                                  </a:sp3d>
                                </p:spPr>
                                <p:style>
                                  <a:lnRef idx="2">
                                    <a:schemeClr val="accent1">
                                      <a:shade val="50000"/>
                                    </a:schemeClr>
                                  </a:lnRef>
                                  <a:fillRef idx="1">
                                    <a:schemeClr val="accent1"/>
                                  </a:fillRef>
                                  <a:effectRef idx="0">
                                    <a:schemeClr val="accent1"/>
                                  </a:effectRef>
                                  <a:fontRef idx="minor">
                                    <a:schemeClr val="lt1"/>
                                  </a:fontRef>
                                </p:style>
                                <p:txBody>
                                  <a:bodyPr rtlCol="0" anchor="ctr"/>
                                  <a:lstStyle/>
                                  <a:p>
                                    <a:pPr algn="ctr"/>
                                    <a:r>
                                      <a:rPr lang="fr-FR" sz="1400" b="1" dirty="0">
                                        <a:solidFill>
                                          <a:schemeClr val="tx1">
                                            <a:lumMod val="65000"/>
                                            <a:lumOff val="35000"/>
                                          </a:schemeClr>
                                        </a:solidFill>
                                        <a:latin typeface="Myriad Pro" pitchFamily="34" charset="0"/>
                                        <a:cs typeface="Times" charset="0"/>
                                      </a:rPr>
                                      <a:t>Ecoles d’ingénieurs,</a:t>
                                    </a:r>
                                  </a:p>
                                  <a:p>
                                    <a:pPr algn="ctr"/>
                                    <a:r>
                                      <a:rPr lang="fr-FR" sz="1400" b="1" dirty="0">
                                        <a:solidFill>
                                          <a:schemeClr val="tx1">
                                            <a:lumMod val="65000"/>
                                            <a:lumOff val="35000"/>
                                          </a:schemeClr>
                                        </a:solidFill>
                                        <a:latin typeface="Myriad Pro" pitchFamily="34" charset="0"/>
                                        <a:cs typeface="Times" charset="0"/>
                                      </a:rPr>
                                      <a:t>Autres M2</a:t>
                                    </a:r>
                                  </a:p>
                                </p:txBody>
                              </p:sp>
                              <p:grpSp>
                                <p:nvGrpSpPr>
                                  <p:cNvPr id="7" name="Groupe 6"/>
                                  <p:cNvGrpSpPr/>
                                  <p:nvPr/>
                                </p:nvGrpSpPr>
                                <p:grpSpPr>
                                  <a:xfrm>
                                    <a:off x="2593057" y="5653013"/>
                                    <a:ext cx="9457298" cy="2169765"/>
                                    <a:chOff x="2593057" y="5653013"/>
                                    <a:chExt cx="9457298" cy="2169765"/>
                                  </a:xfrm>
                                </p:grpSpPr>
                                <p:sp>
                                  <p:nvSpPr>
                                    <p:cNvPr id="125" name="Rectangle à coins arrondis 124"/>
                                    <p:cNvSpPr/>
                                    <p:nvPr/>
                                  </p:nvSpPr>
                                  <p:spPr>
                                    <a:xfrm>
                                      <a:off x="10250355" y="5937027"/>
                                      <a:ext cx="1800000" cy="1885751"/>
                                    </a:xfrm>
                                    <a:prstGeom prst="roundRect">
                                      <a:avLst>
                                        <a:gd name="adj" fmla="val 12120"/>
                                      </a:avLst>
                                    </a:prstGeom>
                                    <a:solidFill>
                                      <a:srgbClr val="ECC5FF"/>
                                    </a:solidFill>
                                    <a:ln>
                                      <a:solidFill>
                                        <a:srgbClr val="ECC5FF"/>
                                      </a:solidFill>
                                    </a:ln>
                                  </p:spPr>
                                  <p:style>
                                    <a:lnRef idx="2">
                                      <a:schemeClr val="accent1">
                                        <a:shade val="50000"/>
                                      </a:schemeClr>
                                    </a:lnRef>
                                    <a:fillRef idx="1">
                                      <a:schemeClr val="accent1"/>
                                    </a:fillRef>
                                    <a:effectRef idx="0">
                                      <a:schemeClr val="accent1"/>
                                    </a:effectRef>
                                    <a:fontRef idx="minor">
                                      <a:schemeClr val="lt1"/>
                                    </a:fontRef>
                                  </p:style>
                                  <p:txBody>
                                    <a:bodyPr rtlCol="0" anchor="ctr"/>
                                    <a:lstStyle/>
                                    <a:p>
                                      <a:pPr algn="ctr"/>
                                      <a:endParaRPr lang="fr-FR"/>
                                    </a:p>
                                  </p:txBody>
                                </p:sp>
                                <p:sp>
                                  <p:nvSpPr>
                                    <p:cNvPr id="121" name="Rectangle à coins arrondis 120"/>
                                    <p:cNvSpPr/>
                                    <p:nvPr/>
                                  </p:nvSpPr>
                                  <p:spPr>
                                    <a:xfrm>
                                      <a:off x="8336030" y="5937027"/>
                                      <a:ext cx="1800000" cy="1885751"/>
                                    </a:xfrm>
                                    <a:prstGeom prst="roundRect">
                                      <a:avLst>
                                        <a:gd name="adj" fmla="val 12120"/>
                                      </a:avLst>
                                    </a:prstGeom>
                                    <a:solidFill>
                                      <a:srgbClr val="ECC5FF"/>
                                    </a:solidFill>
                                    <a:ln>
                                      <a:solidFill>
                                        <a:srgbClr val="ECC5FF"/>
                                      </a:solidFill>
                                    </a:ln>
                                  </p:spPr>
                                  <p:style>
                                    <a:lnRef idx="2">
                                      <a:schemeClr val="accent1">
                                        <a:shade val="50000"/>
                                      </a:schemeClr>
                                    </a:lnRef>
                                    <a:fillRef idx="1">
                                      <a:schemeClr val="accent1"/>
                                    </a:fillRef>
                                    <a:effectRef idx="0">
                                      <a:schemeClr val="accent1"/>
                                    </a:effectRef>
                                    <a:fontRef idx="minor">
                                      <a:schemeClr val="lt1"/>
                                    </a:fontRef>
                                  </p:style>
                                  <p:txBody>
                                    <a:bodyPr rtlCol="0" anchor="ctr"/>
                                    <a:lstStyle/>
                                    <a:p>
                                      <a:pPr algn="ctr"/>
                                      <a:endParaRPr lang="fr-FR"/>
                                    </a:p>
                                  </p:txBody>
                                </p:sp>
                                <p:sp>
                                  <p:nvSpPr>
                                    <p:cNvPr id="118" name="Rectangle à coins arrondis 117"/>
                                    <p:cNvSpPr/>
                                    <p:nvPr/>
                                  </p:nvSpPr>
                                  <p:spPr>
                                    <a:xfrm>
                                      <a:off x="6421706" y="5748452"/>
                                      <a:ext cx="1800000" cy="2074326"/>
                                    </a:xfrm>
                                    <a:prstGeom prst="roundRect">
                                      <a:avLst>
                                        <a:gd name="adj" fmla="val 12120"/>
                                      </a:avLst>
                                    </a:prstGeom>
                                    <a:solidFill>
                                      <a:srgbClr val="ECC5FF"/>
                                    </a:solidFill>
                                    <a:ln>
                                      <a:solidFill>
                                        <a:srgbClr val="ECC5FF"/>
                                      </a:solidFill>
                                    </a:ln>
                                  </p:spPr>
                                  <p:style>
                                    <a:lnRef idx="2">
                                      <a:schemeClr val="accent1">
                                        <a:shade val="50000"/>
                                      </a:schemeClr>
                                    </a:lnRef>
                                    <a:fillRef idx="1">
                                      <a:schemeClr val="accent1"/>
                                    </a:fillRef>
                                    <a:effectRef idx="0">
                                      <a:schemeClr val="accent1"/>
                                    </a:effectRef>
                                    <a:fontRef idx="minor">
                                      <a:schemeClr val="lt1"/>
                                    </a:fontRef>
                                  </p:style>
                                  <p:txBody>
                                    <a:bodyPr rtlCol="0" anchor="ctr"/>
                                    <a:lstStyle/>
                                    <a:p>
                                      <a:pPr algn="ctr"/>
                                      <a:endParaRPr lang="fr-FR"/>
                                    </a:p>
                                  </p:txBody>
                                </p:sp>
                                <p:sp>
                                  <p:nvSpPr>
                                    <p:cNvPr id="117" name="Rectangle à coins arrondis 116"/>
                                    <p:cNvSpPr/>
                                    <p:nvPr/>
                                  </p:nvSpPr>
                                  <p:spPr>
                                    <a:xfrm>
                                      <a:off x="4507382" y="5679008"/>
                                      <a:ext cx="1800000" cy="2143770"/>
                                    </a:xfrm>
                                    <a:prstGeom prst="roundRect">
                                      <a:avLst>
                                        <a:gd name="adj" fmla="val 12120"/>
                                      </a:avLst>
                                    </a:prstGeom>
                                    <a:solidFill>
                                      <a:srgbClr val="ECC5FF"/>
                                    </a:solidFill>
                                    <a:ln>
                                      <a:solidFill>
                                        <a:srgbClr val="ECC5FF"/>
                                      </a:solidFill>
                                    </a:ln>
                                  </p:spPr>
                                  <p:style>
                                    <a:lnRef idx="2">
                                      <a:schemeClr val="accent1">
                                        <a:shade val="50000"/>
                                      </a:schemeClr>
                                    </a:lnRef>
                                    <a:fillRef idx="1">
                                      <a:schemeClr val="accent1"/>
                                    </a:fillRef>
                                    <a:effectRef idx="0">
                                      <a:schemeClr val="accent1"/>
                                    </a:effectRef>
                                    <a:fontRef idx="minor">
                                      <a:schemeClr val="lt1"/>
                                    </a:fontRef>
                                  </p:style>
                                  <p:txBody>
                                    <a:bodyPr rtlCol="0" anchor="ctr"/>
                                    <a:lstStyle/>
                                    <a:p>
                                      <a:pPr algn="ctr"/>
                                      <a:endParaRPr lang="fr-FR"/>
                                    </a:p>
                                  </p:txBody>
                                </p:sp>
                                <p:sp>
                                  <p:nvSpPr>
                                    <p:cNvPr id="115" name="Rectangle à coins arrondis 114"/>
                                    <p:cNvSpPr/>
                                    <p:nvPr/>
                                  </p:nvSpPr>
                                  <p:spPr>
                                    <a:xfrm>
                                      <a:off x="2593058" y="5666297"/>
                                      <a:ext cx="1800000" cy="2143770"/>
                                    </a:xfrm>
                                    <a:prstGeom prst="roundRect">
                                      <a:avLst>
                                        <a:gd name="adj" fmla="val 12120"/>
                                      </a:avLst>
                                    </a:prstGeom>
                                    <a:solidFill>
                                      <a:srgbClr val="ECC5FF"/>
                                    </a:solidFill>
                                    <a:ln>
                                      <a:solidFill>
                                        <a:srgbClr val="ECC5FF"/>
                                      </a:solidFill>
                                    </a:ln>
                                  </p:spPr>
                                  <p:style>
                                    <a:lnRef idx="2">
                                      <a:schemeClr val="accent1">
                                        <a:shade val="50000"/>
                                      </a:schemeClr>
                                    </a:lnRef>
                                    <a:fillRef idx="1">
                                      <a:schemeClr val="accent1"/>
                                    </a:fillRef>
                                    <a:effectRef idx="0">
                                      <a:schemeClr val="accent1"/>
                                    </a:effectRef>
                                    <a:fontRef idx="minor">
                                      <a:schemeClr val="lt1"/>
                                    </a:fontRef>
                                  </p:style>
                                  <p:txBody>
                                    <a:bodyPr rtlCol="0" anchor="ctr"/>
                                    <a:lstStyle/>
                                    <a:p>
                                      <a:pPr algn="ctr"/>
                                      <a:endParaRPr lang="fr-FR"/>
                                    </a:p>
                                  </p:txBody>
                                </p:sp>
                                <p:sp>
                                  <p:nvSpPr>
                                    <p:cNvPr id="96" name="Line 143"/>
                                    <p:cNvSpPr>
                                      <a:spLocks noChangeShapeType="1"/>
                                    </p:cNvSpPr>
                                    <p:nvPr/>
                                  </p:nvSpPr>
                                  <p:spPr bwMode="auto">
                                    <a:xfrm>
                                      <a:off x="6051091" y="5913054"/>
                                      <a:ext cx="0" cy="247084"/>
                                    </a:xfrm>
                                    <a:prstGeom prst="line">
                                      <a:avLst/>
                                    </a:prstGeom>
                                    <a:solidFill>
                                      <a:schemeClr val="bg1"/>
                                    </a:solidFill>
                                    <a:ln w="38100">
                                      <a:noFill/>
                                      <a:round/>
                                      <a:headEnd/>
                                      <a:tailEnd type="triangle" w="med" len="med"/>
                                    </a:ln>
                                  </p:spPr>
                                  <p:txBody>
                                    <a:bodyPr wrap="none" anchor="ctr"/>
                                    <a:lstStyle/>
                                    <a:p>
                                      <a:endParaRPr lang="fr-FR" b="1">
                                        <a:latin typeface="Myriad Pro" pitchFamily="34" charset="0"/>
                                      </a:endParaRPr>
                                    </a:p>
                                  </p:txBody>
                                </p:sp>
                                <p:sp>
                                  <p:nvSpPr>
                                    <p:cNvPr id="97" name="Line 215"/>
                                    <p:cNvSpPr>
                                      <a:spLocks noChangeShapeType="1"/>
                                    </p:cNvSpPr>
                                    <p:nvPr/>
                                  </p:nvSpPr>
                                  <p:spPr bwMode="auto">
                                    <a:xfrm>
                                      <a:off x="4013719" y="5926891"/>
                                      <a:ext cx="0" cy="219411"/>
                                    </a:xfrm>
                                    <a:prstGeom prst="line">
                                      <a:avLst/>
                                    </a:prstGeom>
                                    <a:solidFill>
                                      <a:schemeClr val="bg1"/>
                                    </a:solidFill>
                                    <a:ln w="38100">
                                      <a:noFill/>
                                      <a:round/>
                                      <a:headEnd/>
                                      <a:tailEnd type="triangle" w="med" len="med"/>
                                    </a:ln>
                                  </p:spPr>
                                  <p:txBody>
                                    <a:bodyPr wrap="none" anchor="ctr"/>
                                    <a:lstStyle/>
                                    <a:p>
                                      <a:endParaRPr lang="fr-FR" b="1">
                                        <a:latin typeface="Myriad Pro" pitchFamily="34" charset="0"/>
                                      </a:endParaRPr>
                                    </a:p>
                                  </p:txBody>
                                </p:sp>
                                <p:sp>
                                  <p:nvSpPr>
                                    <p:cNvPr id="103" name="Rectangle à coins arrondis 102"/>
                                    <p:cNvSpPr/>
                                    <p:nvPr/>
                                  </p:nvSpPr>
                                  <p:spPr>
                                    <a:xfrm>
                                      <a:off x="6421706" y="5653013"/>
                                      <a:ext cx="1800000" cy="1008000"/>
                                    </a:xfrm>
                                    <a:prstGeom prst="roundRect">
                                      <a:avLst>
                                        <a:gd name="adj" fmla="val 14462"/>
                                      </a:avLst>
                                    </a:prstGeom>
                                    <a:solidFill>
                                      <a:srgbClr val="ECC5FF"/>
                                    </a:solidFill>
                                    <a:ln>
                                      <a:noFill/>
                                    </a:ln>
                                    <a:scene3d>
                                      <a:camera prst="orthographicFront"/>
                                      <a:lightRig rig="threePt" dir="t"/>
                                    </a:scene3d>
                                    <a:sp3d>
                                      <a:bevelT w="165100" prst="coolSlant"/>
                                    </a:sp3d>
                                  </p:spPr>
                                  <p:style>
                                    <a:lnRef idx="2">
                                      <a:schemeClr val="accent1">
                                        <a:shade val="50000"/>
                                      </a:schemeClr>
                                    </a:lnRef>
                                    <a:fillRef idx="1">
                                      <a:schemeClr val="accent1"/>
                                    </a:fillRef>
                                    <a:effectRef idx="0">
                                      <a:schemeClr val="accent1"/>
                                    </a:effectRef>
                                    <a:fontRef idx="minor">
                                      <a:schemeClr val="lt1"/>
                                    </a:fontRef>
                                  </p:style>
                                  <p:txBody>
                                    <a:bodyPr lIns="0" tIns="72000" rIns="0" bIns="108000" rtlCol="0" anchor="ctr" anchorCtr="0"/>
                                    <a:lstStyle/>
                                    <a:p>
                                      <a:pPr algn="ctr"/>
                                      <a:r>
                                        <a:rPr lang="fr-FR" sz="1400" b="1" dirty="0" err="1">
                                          <a:solidFill>
                                            <a:schemeClr val="tx1"/>
                                          </a:solidFill>
                                          <a:latin typeface="Myriad Pro" pitchFamily="34" charset="0"/>
                                          <a:cs typeface="Times" charset="0"/>
                                        </a:rPr>
                                        <a:t>MASTERs</a:t>
                                      </a:r>
                                      <a:endParaRPr lang="fr-FR" sz="1400" b="1" dirty="0">
                                        <a:solidFill>
                                          <a:schemeClr val="tx1"/>
                                        </a:solidFill>
                                        <a:latin typeface="Myriad Pro" pitchFamily="34" charset="0"/>
                                        <a:cs typeface="Times" charset="0"/>
                                      </a:endParaRPr>
                                    </a:p>
                                    <a:p>
                                      <a:pPr algn="ctr"/>
                                      <a:r>
                                        <a:rPr lang="fr-FR" sz="1200" b="1" dirty="0">
                                          <a:solidFill>
                                            <a:schemeClr val="tx1"/>
                                          </a:solidFill>
                                          <a:latin typeface="Myriad Pro" pitchFamily="34" charset="0"/>
                                          <a:cs typeface="Times" charset="0"/>
                                        </a:rPr>
                                        <a:t>Biologie, </a:t>
                                      </a:r>
                                    </a:p>
                                    <a:p>
                                      <a:pPr algn="ctr"/>
                                      <a:r>
                                        <a:rPr lang="fr-FR" sz="1200" b="1" dirty="0" err="1">
                                          <a:solidFill>
                                            <a:schemeClr val="tx1"/>
                                          </a:solidFill>
                                          <a:latin typeface="Myriad Pro" pitchFamily="34" charset="0"/>
                                          <a:cs typeface="Times" charset="0"/>
                                        </a:rPr>
                                        <a:t>Agrosciences</a:t>
                                      </a:r>
                                      <a:endParaRPr lang="fr-FR" sz="1200" b="1" dirty="0">
                                        <a:solidFill>
                                          <a:schemeClr val="tx1"/>
                                        </a:solidFill>
                                        <a:latin typeface="Myriad Pro" pitchFamily="34" charset="0"/>
                                        <a:cs typeface="Times" charset="0"/>
                                      </a:endParaRPr>
                                    </a:p>
                                  </p:txBody>
                                </p:sp>
                                <p:sp>
                                  <p:nvSpPr>
                                    <p:cNvPr id="104" name="Rectangle à coins arrondis 103"/>
                                    <p:cNvSpPr/>
                                    <p:nvPr/>
                                  </p:nvSpPr>
                                  <p:spPr>
                                    <a:xfrm>
                                      <a:off x="4507382" y="5653013"/>
                                      <a:ext cx="1800000" cy="1008000"/>
                                    </a:xfrm>
                                    <a:prstGeom prst="roundRect">
                                      <a:avLst>
                                        <a:gd name="adj" fmla="val 14462"/>
                                      </a:avLst>
                                    </a:prstGeom>
                                    <a:solidFill>
                                      <a:srgbClr val="ECC5FF"/>
                                    </a:solidFill>
                                    <a:ln>
                                      <a:noFill/>
                                    </a:ln>
                                    <a:scene3d>
                                      <a:camera prst="orthographicFront"/>
                                      <a:lightRig rig="threePt" dir="t"/>
                                    </a:scene3d>
                                    <a:sp3d>
                                      <a:bevelT w="165100" prst="coolSlant"/>
                                    </a:sp3d>
                                  </p:spPr>
                                  <p:style>
                                    <a:lnRef idx="2">
                                      <a:schemeClr val="accent1">
                                        <a:shade val="50000"/>
                                      </a:schemeClr>
                                    </a:lnRef>
                                    <a:fillRef idx="1">
                                      <a:schemeClr val="accent1"/>
                                    </a:fillRef>
                                    <a:effectRef idx="0">
                                      <a:schemeClr val="accent1"/>
                                    </a:effectRef>
                                    <a:fontRef idx="minor">
                                      <a:schemeClr val="lt1"/>
                                    </a:fontRef>
                                  </p:style>
                                  <p:txBody>
                                    <a:bodyPr lIns="0" tIns="72000" rIns="0" bIns="108000" rtlCol="0" anchor="ctr" anchorCtr="0"/>
                                    <a:lstStyle/>
                                    <a:p>
                                      <a:pPr algn="ctr"/>
                                      <a:r>
                                        <a:rPr lang="fr-FR" sz="1400" b="1" dirty="0" err="1">
                                          <a:solidFill>
                                            <a:schemeClr val="tx1"/>
                                          </a:solidFill>
                                          <a:latin typeface="Myriad Pro" pitchFamily="34" charset="0"/>
                                          <a:cs typeface="Times" charset="0"/>
                                        </a:rPr>
                                        <a:t>MASTERs</a:t>
                                      </a:r>
                                      <a:endParaRPr lang="fr-FR" sz="1400" b="1" dirty="0">
                                        <a:solidFill>
                                          <a:schemeClr val="tx1"/>
                                        </a:solidFill>
                                        <a:latin typeface="Myriad Pro" pitchFamily="34" charset="0"/>
                                        <a:cs typeface="Times" charset="0"/>
                                      </a:endParaRPr>
                                    </a:p>
                                    <a:p>
                                      <a:pPr algn="ctr"/>
                                      <a:r>
                                        <a:rPr lang="fr-FR" sz="1200" b="1" dirty="0">
                                          <a:solidFill>
                                            <a:schemeClr val="tx1"/>
                                          </a:solidFill>
                                          <a:latin typeface="Myriad Pro" pitchFamily="34" charset="0"/>
                                          <a:cs typeface="Times" charset="0"/>
                                        </a:rPr>
                                        <a:t>Biologie-Santé</a:t>
                                      </a:r>
                                    </a:p>
                                  </p:txBody>
                                </p:sp>
                                <p:sp>
                                  <p:nvSpPr>
                                    <p:cNvPr id="105" name="Rectangle à coins arrondis 104"/>
                                    <p:cNvSpPr/>
                                    <p:nvPr/>
                                  </p:nvSpPr>
                                  <p:spPr>
                                    <a:xfrm>
                                      <a:off x="10250355" y="5653013"/>
                                      <a:ext cx="1800000" cy="1008000"/>
                                    </a:xfrm>
                                    <a:prstGeom prst="roundRect">
                                      <a:avLst>
                                        <a:gd name="adj" fmla="val 14462"/>
                                      </a:avLst>
                                    </a:prstGeom>
                                    <a:solidFill>
                                      <a:srgbClr val="ECC5FF"/>
                                    </a:solidFill>
                                    <a:ln>
                                      <a:noFill/>
                                    </a:ln>
                                    <a:scene3d>
                                      <a:camera prst="orthographicFront"/>
                                      <a:lightRig rig="threePt" dir="t"/>
                                    </a:scene3d>
                                    <a:sp3d>
                                      <a:bevelT w="165100" prst="coolSlant"/>
                                    </a:sp3d>
                                  </p:spPr>
                                  <p:style>
                                    <a:lnRef idx="2">
                                      <a:schemeClr val="accent1">
                                        <a:shade val="50000"/>
                                      </a:schemeClr>
                                    </a:lnRef>
                                    <a:fillRef idx="1">
                                      <a:schemeClr val="accent1"/>
                                    </a:fillRef>
                                    <a:effectRef idx="0">
                                      <a:schemeClr val="accent1"/>
                                    </a:effectRef>
                                    <a:fontRef idx="minor">
                                      <a:schemeClr val="lt1"/>
                                    </a:fontRef>
                                  </p:style>
                                  <p:txBody>
                                    <a:bodyPr lIns="0" tIns="72000" rIns="0" bIns="108000" rtlCol="0" anchor="ctr"/>
                                    <a:lstStyle/>
                                    <a:p>
                                      <a:pPr algn="ctr"/>
                                      <a:r>
                                        <a:rPr lang="fr-FR" sz="1400" b="1" dirty="0" err="1">
                                          <a:solidFill>
                                            <a:schemeClr val="tx1"/>
                                          </a:solidFill>
                                          <a:latin typeface="Myriad Pro" pitchFamily="34" charset="0"/>
                                          <a:cs typeface="Times" charset="0"/>
                                        </a:rPr>
                                        <a:t>MASTERs</a:t>
                                      </a:r>
                                      <a:endParaRPr lang="fr-FR" sz="1400" b="1" dirty="0">
                                        <a:solidFill>
                                          <a:schemeClr val="tx1"/>
                                        </a:solidFill>
                                        <a:latin typeface="Myriad Pro" pitchFamily="34" charset="0"/>
                                        <a:cs typeface="Times" charset="0"/>
                                      </a:endParaRPr>
                                    </a:p>
                                    <a:p>
                                      <a:pPr algn="ctr"/>
                                      <a:r>
                                        <a:rPr lang="fr-FR" sz="1200" b="1" dirty="0">
                                          <a:solidFill>
                                            <a:schemeClr val="tx1"/>
                                          </a:solidFill>
                                          <a:latin typeface="Myriad Pro" pitchFamily="34" charset="0"/>
                                          <a:cs typeface="Times" charset="0"/>
                                        </a:rPr>
                                        <a:t>Sciences de la Terre et des Planètes, Environnement </a:t>
                                      </a:r>
                                    </a:p>
                                  </p:txBody>
                                </p:sp>
                                <p:sp>
                                  <p:nvSpPr>
                                    <p:cNvPr id="106" name="Rectangle à coins arrondis 105"/>
                                    <p:cNvSpPr/>
                                    <p:nvPr/>
                                  </p:nvSpPr>
                                  <p:spPr>
                                    <a:xfrm>
                                      <a:off x="2593057" y="5653013"/>
                                      <a:ext cx="1800000" cy="1008000"/>
                                    </a:xfrm>
                                    <a:prstGeom prst="roundRect">
                                      <a:avLst>
                                        <a:gd name="adj" fmla="val 14462"/>
                                      </a:avLst>
                                    </a:prstGeom>
                                    <a:solidFill>
                                      <a:srgbClr val="ECC5FF"/>
                                    </a:solidFill>
                                    <a:ln>
                                      <a:noFill/>
                                    </a:ln>
                                    <a:scene3d>
                                      <a:camera prst="orthographicFront"/>
                                      <a:lightRig rig="threePt" dir="t"/>
                                    </a:scene3d>
                                    <a:sp3d>
                                      <a:bevelT w="165100" prst="coolSlant"/>
                                    </a:sp3d>
                                  </p:spPr>
                                  <p:style>
                                    <a:lnRef idx="2">
                                      <a:schemeClr val="accent1">
                                        <a:shade val="50000"/>
                                      </a:schemeClr>
                                    </a:lnRef>
                                    <a:fillRef idx="1">
                                      <a:schemeClr val="accent1"/>
                                    </a:fillRef>
                                    <a:effectRef idx="0">
                                      <a:schemeClr val="accent1"/>
                                    </a:effectRef>
                                    <a:fontRef idx="minor">
                                      <a:schemeClr val="lt1"/>
                                    </a:fontRef>
                                  </p:style>
                                  <p:txBody>
                                    <a:bodyPr lIns="0" tIns="72000" rIns="0" bIns="108000" rtlCol="0" anchor="ctr"/>
                                    <a:lstStyle/>
                                    <a:p>
                                      <a:pPr algn="ctr"/>
                                      <a:r>
                                        <a:rPr lang="fr-FR" sz="1400" b="1" dirty="0">
                                          <a:solidFill>
                                            <a:schemeClr val="tx1"/>
                                          </a:solidFill>
                                          <a:latin typeface="Myriad Pro" pitchFamily="34" charset="0"/>
                                          <a:cs typeface="Times" charset="0"/>
                                        </a:rPr>
                                        <a:t>MASTER</a:t>
                                      </a:r>
                                    </a:p>
                                    <a:p>
                                      <a:pPr algn="ctr"/>
                                      <a:r>
                                        <a:rPr lang="fr-FR" sz="1200" b="1" dirty="0">
                                          <a:solidFill>
                                            <a:schemeClr val="tx1"/>
                                          </a:solidFill>
                                          <a:latin typeface="Myriad Pro" pitchFamily="34" charset="0"/>
                                          <a:cs typeface="Times" charset="0"/>
                                        </a:rPr>
                                        <a:t>Métiers de l’Enseignement, de l’Education et de la Formation</a:t>
                                      </a:r>
                                    </a:p>
                                  </p:txBody>
                                </p:sp>
                                <p:sp>
                                  <p:nvSpPr>
                                    <p:cNvPr id="100" name="Rectangle à coins arrondis 99"/>
                                    <p:cNvSpPr/>
                                    <p:nvPr/>
                                  </p:nvSpPr>
                                  <p:spPr>
                                    <a:xfrm>
                                      <a:off x="8336030" y="5653013"/>
                                      <a:ext cx="1800000" cy="1008000"/>
                                    </a:xfrm>
                                    <a:prstGeom prst="roundRect">
                                      <a:avLst>
                                        <a:gd name="adj" fmla="val 14462"/>
                                      </a:avLst>
                                    </a:prstGeom>
                                    <a:solidFill>
                                      <a:srgbClr val="ECC5FF"/>
                                    </a:solidFill>
                                    <a:ln>
                                      <a:noFill/>
                                    </a:ln>
                                    <a:scene3d>
                                      <a:camera prst="orthographicFront"/>
                                      <a:lightRig rig="threePt" dir="t"/>
                                    </a:scene3d>
                                    <a:sp3d>
                                      <a:bevelT w="165100" prst="coolSlant"/>
                                    </a:sp3d>
                                  </p:spPr>
                                  <p:style>
                                    <a:lnRef idx="2">
                                      <a:schemeClr val="accent1">
                                        <a:shade val="50000"/>
                                      </a:schemeClr>
                                    </a:lnRef>
                                    <a:fillRef idx="1">
                                      <a:schemeClr val="accent1"/>
                                    </a:fillRef>
                                    <a:effectRef idx="0">
                                      <a:schemeClr val="accent1"/>
                                    </a:effectRef>
                                    <a:fontRef idx="minor">
                                      <a:schemeClr val="lt1"/>
                                    </a:fontRef>
                                  </p:style>
                                  <p:txBody>
                                    <a:bodyPr lIns="0" tIns="72000" rIns="0" bIns="108000" rtlCol="0" anchor="ctr"/>
                                    <a:lstStyle/>
                                    <a:p>
                                      <a:pPr algn="ctr"/>
                                      <a:r>
                                        <a:rPr lang="fr-FR" sz="1400" b="1" dirty="0" err="1">
                                          <a:solidFill>
                                            <a:schemeClr val="tx1"/>
                                          </a:solidFill>
                                          <a:latin typeface="Myriad Pro" pitchFamily="34" charset="0"/>
                                          <a:cs typeface="Times" charset="0"/>
                                        </a:rPr>
                                        <a:t>MASTERs</a:t>
                                      </a:r>
                                      <a:endParaRPr lang="fr-FR" sz="1400" b="1" dirty="0">
                                        <a:solidFill>
                                          <a:schemeClr val="tx1"/>
                                        </a:solidFill>
                                        <a:latin typeface="Myriad Pro" pitchFamily="34" charset="0"/>
                                        <a:cs typeface="Times" charset="0"/>
                                      </a:endParaRPr>
                                    </a:p>
                                    <a:p>
                                      <a:pPr algn="ctr"/>
                                      <a:r>
                                        <a:rPr lang="fr-FR" sz="1200" b="1" dirty="0">
                                          <a:solidFill>
                                            <a:schemeClr val="tx1"/>
                                          </a:solidFill>
                                          <a:latin typeface="Myriad Pro" pitchFamily="34" charset="0"/>
                                          <a:cs typeface="Times" charset="0"/>
                                        </a:rPr>
                                        <a:t>Biodiversité, Ecologie et Evolution</a:t>
                                      </a:r>
                                    </a:p>
                                  </p:txBody>
                                </p:sp>
                                <p:grpSp>
                                  <p:nvGrpSpPr>
                                    <p:cNvPr id="3" name="Groupe 2"/>
                                    <p:cNvGrpSpPr/>
                                    <p:nvPr/>
                                  </p:nvGrpSpPr>
                                  <p:grpSpPr>
                                    <a:xfrm>
                                      <a:off x="2593057" y="6814778"/>
                                      <a:ext cx="9457298" cy="1008000"/>
                                      <a:chOff x="2593057" y="6814778"/>
                                      <a:chExt cx="9457298" cy="1008000"/>
                                    </a:xfrm>
                                  </p:grpSpPr>
                                  <p:sp>
                                    <p:nvSpPr>
                                      <p:cNvPr id="102" name="Rectangle à coins arrondis 101"/>
                                      <p:cNvSpPr/>
                                      <p:nvPr/>
                                    </p:nvSpPr>
                                    <p:spPr>
                                      <a:xfrm>
                                        <a:off x="6421706" y="6814778"/>
                                        <a:ext cx="1800000" cy="1008000"/>
                                      </a:xfrm>
                                      <a:prstGeom prst="roundRect">
                                        <a:avLst>
                                          <a:gd name="adj" fmla="val 14462"/>
                                        </a:avLst>
                                      </a:prstGeom>
                                      <a:solidFill>
                                        <a:srgbClr val="ECC5FF"/>
                                      </a:solidFill>
                                      <a:ln>
                                        <a:noFill/>
                                      </a:ln>
                                      <a:scene3d>
                                        <a:camera prst="orthographicFront"/>
                                        <a:lightRig rig="threePt" dir="t"/>
                                      </a:scene3d>
                                      <a:sp3d>
                                        <a:bevelT w="165100" prst="coolSlant"/>
                                      </a:sp3d>
                                    </p:spPr>
                                    <p:style>
                                      <a:lnRef idx="2">
                                        <a:schemeClr val="accent1">
                                          <a:shade val="50000"/>
                                        </a:schemeClr>
                                      </a:lnRef>
                                      <a:fillRef idx="1">
                                        <a:schemeClr val="accent1"/>
                                      </a:fillRef>
                                      <a:effectRef idx="0">
                                        <a:schemeClr val="accent1"/>
                                      </a:effectRef>
                                      <a:fontRef idx="minor">
                                        <a:schemeClr val="lt1"/>
                                      </a:fontRef>
                                    </p:style>
                                    <p:txBody>
                                      <a:bodyPr lIns="0" tIns="72000" rIns="0" bIns="108000" rtlCol="0" anchor="ctr" anchorCtr="0"/>
                                      <a:lstStyle/>
                                      <a:p>
                                        <a:pPr algn="ctr"/>
                                        <a:r>
                                          <a:rPr lang="fr-FR" sz="1400" b="1" dirty="0" err="1">
                                            <a:solidFill>
                                              <a:schemeClr val="tx1"/>
                                            </a:solidFill>
                                            <a:latin typeface="Myriad Pro" pitchFamily="34" charset="0"/>
                                            <a:cs typeface="Times" charset="0"/>
                                          </a:rPr>
                                          <a:t>MASTERs</a:t>
                                        </a:r>
                                        <a:endParaRPr lang="fr-FR" sz="1400" b="1" dirty="0">
                                          <a:solidFill>
                                            <a:schemeClr val="tx1"/>
                                          </a:solidFill>
                                          <a:latin typeface="Myriad Pro" pitchFamily="34" charset="0"/>
                                          <a:cs typeface="Times" charset="0"/>
                                        </a:endParaRPr>
                                      </a:p>
                                      <a:p>
                                        <a:pPr algn="ctr"/>
                                        <a:r>
                                          <a:rPr lang="fr-FR" sz="1200" b="1" dirty="0">
                                            <a:solidFill>
                                              <a:schemeClr val="tx1"/>
                                            </a:solidFill>
                                            <a:latin typeface="Myriad Pro" pitchFamily="34" charset="0"/>
                                            <a:cs typeface="Times" charset="0"/>
                                          </a:rPr>
                                          <a:t>Biologie, </a:t>
                                        </a:r>
                                      </a:p>
                                      <a:p>
                                        <a:pPr algn="ctr"/>
                                        <a:r>
                                          <a:rPr lang="fr-FR" sz="1200" b="1" dirty="0" err="1">
                                            <a:solidFill>
                                              <a:schemeClr val="tx1"/>
                                            </a:solidFill>
                                            <a:latin typeface="Myriad Pro" pitchFamily="34" charset="0"/>
                                            <a:cs typeface="Times" charset="0"/>
                                          </a:rPr>
                                          <a:t>Agrosciences</a:t>
                                        </a:r>
                                        <a:endParaRPr lang="fr-FR" sz="1200" b="1" dirty="0">
                                          <a:solidFill>
                                            <a:schemeClr val="tx1"/>
                                          </a:solidFill>
                                          <a:latin typeface="Myriad Pro" pitchFamily="34" charset="0"/>
                                          <a:cs typeface="Times" charset="0"/>
                                        </a:endParaRPr>
                                      </a:p>
                                    </p:txBody>
                                  </p:sp>
                                  <p:sp>
                                    <p:nvSpPr>
                                      <p:cNvPr id="109" name="Rectangle à coins arrondis 108"/>
                                      <p:cNvSpPr/>
                                      <p:nvPr/>
                                    </p:nvSpPr>
                                    <p:spPr>
                                      <a:xfrm>
                                        <a:off x="4507382" y="6814778"/>
                                        <a:ext cx="1800000" cy="1008000"/>
                                      </a:xfrm>
                                      <a:prstGeom prst="roundRect">
                                        <a:avLst>
                                          <a:gd name="adj" fmla="val 14462"/>
                                        </a:avLst>
                                      </a:prstGeom>
                                      <a:solidFill>
                                        <a:srgbClr val="ECC5FF"/>
                                      </a:solidFill>
                                      <a:ln>
                                        <a:noFill/>
                                      </a:ln>
                                      <a:scene3d>
                                        <a:camera prst="orthographicFront"/>
                                        <a:lightRig rig="threePt" dir="t"/>
                                      </a:scene3d>
                                      <a:sp3d>
                                        <a:bevelT w="165100" prst="coolSlant"/>
                                      </a:sp3d>
                                    </p:spPr>
                                    <p:style>
                                      <a:lnRef idx="2">
                                        <a:schemeClr val="accent1">
                                          <a:shade val="50000"/>
                                        </a:schemeClr>
                                      </a:lnRef>
                                      <a:fillRef idx="1">
                                        <a:schemeClr val="accent1"/>
                                      </a:fillRef>
                                      <a:effectRef idx="0">
                                        <a:schemeClr val="accent1"/>
                                      </a:effectRef>
                                      <a:fontRef idx="minor">
                                        <a:schemeClr val="lt1"/>
                                      </a:fontRef>
                                    </p:style>
                                    <p:txBody>
                                      <a:bodyPr lIns="0" tIns="72000" rIns="0" bIns="108000" rtlCol="0" anchor="ctr" anchorCtr="0"/>
                                      <a:lstStyle/>
                                      <a:p>
                                        <a:pPr algn="ctr"/>
                                        <a:r>
                                          <a:rPr lang="fr-FR" sz="1400" b="1" dirty="0" err="1">
                                            <a:solidFill>
                                              <a:schemeClr val="tx1"/>
                                            </a:solidFill>
                                            <a:latin typeface="Myriad Pro" pitchFamily="34" charset="0"/>
                                            <a:cs typeface="Times" charset="0"/>
                                          </a:rPr>
                                          <a:t>MASTERs</a:t>
                                        </a:r>
                                        <a:endParaRPr lang="fr-FR" sz="1400" b="1" dirty="0">
                                          <a:solidFill>
                                            <a:schemeClr val="tx1"/>
                                          </a:solidFill>
                                          <a:latin typeface="Myriad Pro" pitchFamily="34" charset="0"/>
                                          <a:cs typeface="Times" charset="0"/>
                                        </a:endParaRPr>
                                      </a:p>
                                      <a:p>
                                        <a:pPr algn="ctr"/>
                                        <a:r>
                                          <a:rPr lang="fr-FR" sz="1200" b="1" dirty="0">
                                            <a:solidFill>
                                              <a:schemeClr val="tx1"/>
                                            </a:solidFill>
                                            <a:latin typeface="Myriad Pro" pitchFamily="34" charset="0"/>
                                            <a:cs typeface="Times" charset="0"/>
                                          </a:rPr>
                                          <a:t>Biologie-Santé</a:t>
                                        </a:r>
                                      </a:p>
                                    </p:txBody>
                                  </p:sp>
                                  <p:sp>
                                    <p:nvSpPr>
                                      <p:cNvPr id="110" name="Rectangle à coins arrondis 109"/>
                                      <p:cNvSpPr/>
                                      <p:nvPr/>
                                    </p:nvSpPr>
                                    <p:spPr>
                                      <a:xfrm>
                                        <a:off x="10250355" y="6814778"/>
                                        <a:ext cx="1800000" cy="1008000"/>
                                      </a:xfrm>
                                      <a:prstGeom prst="roundRect">
                                        <a:avLst>
                                          <a:gd name="adj" fmla="val 14462"/>
                                        </a:avLst>
                                      </a:prstGeom>
                                      <a:solidFill>
                                        <a:srgbClr val="ECC5FF"/>
                                      </a:solidFill>
                                      <a:ln>
                                        <a:noFill/>
                                      </a:ln>
                                      <a:scene3d>
                                        <a:camera prst="orthographicFront"/>
                                        <a:lightRig rig="threePt" dir="t"/>
                                      </a:scene3d>
                                      <a:sp3d>
                                        <a:bevelT w="165100" prst="coolSlant"/>
                                      </a:sp3d>
                                    </p:spPr>
                                    <p:style>
                                      <a:lnRef idx="2">
                                        <a:schemeClr val="accent1">
                                          <a:shade val="50000"/>
                                        </a:schemeClr>
                                      </a:lnRef>
                                      <a:fillRef idx="1">
                                        <a:schemeClr val="accent1"/>
                                      </a:fillRef>
                                      <a:effectRef idx="0">
                                        <a:schemeClr val="accent1"/>
                                      </a:effectRef>
                                      <a:fontRef idx="minor">
                                        <a:schemeClr val="lt1"/>
                                      </a:fontRef>
                                    </p:style>
                                    <p:txBody>
                                      <a:bodyPr lIns="0" tIns="72000" rIns="0" bIns="108000" rtlCol="0" anchor="ctr"/>
                                      <a:lstStyle/>
                                      <a:p>
                                        <a:pPr algn="ctr"/>
                                        <a:r>
                                          <a:rPr lang="fr-FR" sz="1400" b="1" dirty="0" err="1">
                                            <a:solidFill>
                                              <a:schemeClr val="tx1"/>
                                            </a:solidFill>
                                            <a:latin typeface="Myriad Pro" pitchFamily="34" charset="0"/>
                                            <a:cs typeface="Times" charset="0"/>
                                          </a:rPr>
                                          <a:t>MASTERs</a:t>
                                        </a:r>
                                        <a:endParaRPr lang="fr-FR" sz="1400" b="1" dirty="0">
                                          <a:solidFill>
                                            <a:schemeClr val="tx1"/>
                                          </a:solidFill>
                                          <a:latin typeface="Myriad Pro" pitchFamily="34" charset="0"/>
                                          <a:cs typeface="Times" charset="0"/>
                                        </a:endParaRPr>
                                      </a:p>
                                      <a:p>
                                        <a:pPr algn="ctr"/>
                                        <a:r>
                                          <a:rPr lang="fr-FR" sz="1200" b="1" dirty="0">
                                            <a:solidFill>
                                              <a:schemeClr val="tx1"/>
                                            </a:solidFill>
                                            <a:latin typeface="Myriad Pro" pitchFamily="34" charset="0"/>
                                            <a:cs typeface="Times" charset="0"/>
                                          </a:rPr>
                                          <a:t>Sciences de la Terre et des Planètes, Environnement </a:t>
                                        </a:r>
                                      </a:p>
                                    </p:txBody>
                                  </p:sp>
                                  <p:sp>
                                    <p:nvSpPr>
                                      <p:cNvPr id="111" name="Rectangle à coins arrondis 110"/>
                                      <p:cNvSpPr/>
                                      <p:nvPr/>
                                    </p:nvSpPr>
                                    <p:spPr>
                                      <a:xfrm>
                                        <a:off x="2593057" y="6814778"/>
                                        <a:ext cx="1800000" cy="1008000"/>
                                      </a:xfrm>
                                      <a:prstGeom prst="roundRect">
                                        <a:avLst>
                                          <a:gd name="adj" fmla="val 14462"/>
                                        </a:avLst>
                                      </a:prstGeom>
                                      <a:solidFill>
                                        <a:srgbClr val="ECC5FF"/>
                                      </a:solidFill>
                                      <a:ln>
                                        <a:noFill/>
                                      </a:ln>
                                      <a:scene3d>
                                        <a:camera prst="orthographicFront"/>
                                        <a:lightRig rig="threePt" dir="t"/>
                                      </a:scene3d>
                                      <a:sp3d>
                                        <a:bevelT w="165100" prst="coolSlant"/>
                                      </a:sp3d>
                                    </p:spPr>
                                    <p:style>
                                      <a:lnRef idx="2">
                                        <a:schemeClr val="accent1">
                                          <a:shade val="50000"/>
                                        </a:schemeClr>
                                      </a:lnRef>
                                      <a:fillRef idx="1">
                                        <a:schemeClr val="accent1"/>
                                      </a:fillRef>
                                      <a:effectRef idx="0">
                                        <a:schemeClr val="accent1"/>
                                      </a:effectRef>
                                      <a:fontRef idx="minor">
                                        <a:schemeClr val="lt1"/>
                                      </a:fontRef>
                                    </p:style>
                                    <p:txBody>
                                      <a:bodyPr lIns="0" tIns="72000" rIns="0" bIns="108000" rtlCol="0" anchor="ctr"/>
                                      <a:lstStyle/>
                                      <a:p>
                                        <a:pPr algn="ctr"/>
                                        <a:r>
                                          <a:rPr lang="fr-FR" sz="1400" b="1" dirty="0">
                                            <a:solidFill>
                                              <a:schemeClr val="tx1"/>
                                            </a:solidFill>
                                            <a:latin typeface="Myriad Pro" pitchFamily="34" charset="0"/>
                                            <a:cs typeface="Times" charset="0"/>
                                          </a:rPr>
                                          <a:t>MASTER</a:t>
                                        </a:r>
                                      </a:p>
                                      <a:p>
                                        <a:pPr algn="ctr"/>
                                        <a:r>
                                          <a:rPr lang="fr-FR" sz="1200" b="1" dirty="0">
                                            <a:solidFill>
                                              <a:schemeClr val="tx1"/>
                                            </a:solidFill>
                                            <a:latin typeface="Myriad Pro" pitchFamily="34" charset="0"/>
                                            <a:cs typeface="Times" charset="0"/>
                                          </a:rPr>
                                          <a:t>Métiers de l’Enseignement, de l’Education et de la Formation</a:t>
                                        </a:r>
                                      </a:p>
                                    </p:txBody>
                                  </p:sp>
                                  <p:sp>
                                    <p:nvSpPr>
                                      <p:cNvPr id="112" name="Rectangle à coins arrondis 111"/>
                                      <p:cNvSpPr/>
                                      <p:nvPr/>
                                    </p:nvSpPr>
                                    <p:spPr>
                                      <a:xfrm>
                                        <a:off x="8336030" y="6814778"/>
                                        <a:ext cx="1800000" cy="1008000"/>
                                      </a:xfrm>
                                      <a:prstGeom prst="roundRect">
                                        <a:avLst>
                                          <a:gd name="adj" fmla="val 14462"/>
                                        </a:avLst>
                                      </a:prstGeom>
                                      <a:solidFill>
                                        <a:srgbClr val="ECC5FF"/>
                                      </a:solidFill>
                                      <a:ln>
                                        <a:noFill/>
                                      </a:ln>
                                      <a:scene3d>
                                        <a:camera prst="orthographicFront"/>
                                        <a:lightRig rig="threePt" dir="t"/>
                                      </a:scene3d>
                                      <a:sp3d>
                                        <a:bevelT w="165100" prst="coolSlant"/>
                                      </a:sp3d>
                                    </p:spPr>
                                    <p:style>
                                      <a:lnRef idx="2">
                                        <a:schemeClr val="accent1">
                                          <a:shade val="50000"/>
                                        </a:schemeClr>
                                      </a:lnRef>
                                      <a:fillRef idx="1">
                                        <a:schemeClr val="accent1"/>
                                      </a:fillRef>
                                      <a:effectRef idx="0">
                                        <a:schemeClr val="accent1"/>
                                      </a:effectRef>
                                      <a:fontRef idx="minor">
                                        <a:schemeClr val="lt1"/>
                                      </a:fontRef>
                                    </p:style>
                                    <p:txBody>
                                      <a:bodyPr lIns="0" tIns="72000" rIns="0" bIns="108000" rtlCol="0" anchor="ctr"/>
                                      <a:lstStyle/>
                                      <a:p>
                                        <a:pPr algn="ctr"/>
                                        <a:r>
                                          <a:rPr lang="fr-FR" sz="1400" b="1" dirty="0" err="1">
                                            <a:solidFill>
                                              <a:schemeClr val="tx1"/>
                                            </a:solidFill>
                                            <a:latin typeface="Myriad Pro" pitchFamily="34" charset="0"/>
                                            <a:cs typeface="Times" charset="0"/>
                                          </a:rPr>
                                          <a:t>MASTERs</a:t>
                                        </a:r>
                                        <a:endParaRPr lang="fr-FR" sz="1400" b="1" dirty="0">
                                          <a:solidFill>
                                            <a:schemeClr val="tx1"/>
                                          </a:solidFill>
                                          <a:latin typeface="Myriad Pro" pitchFamily="34" charset="0"/>
                                          <a:cs typeface="Times" charset="0"/>
                                        </a:endParaRPr>
                                      </a:p>
                                      <a:p>
                                        <a:pPr algn="ctr"/>
                                        <a:r>
                                          <a:rPr lang="fr-FR" sz="1200" b="1" dirty="0">
                                            <a:solidFill>
                                              <a:schemeClr val="tx1"/>
                                            </a:solidFill>
                                            <a:latin typeface="Myriad Pro" pitchFamily="34" charset="0"/>
                                            <a:cs typeface="Times" charset="0"/>
                                          </a:rPr>
                                          <a:t>Biodiversité, Ecologie et Evolution</a:t>
                                        </a:r>
                                      </a:p>
                                    </p:txBody>
                                  </p:sp>
                                </p:grpSp>
                              </p:grpSp>
                              <p:sp>
                                <p:nvSpPr>
                                  <p:cNvPr id="127" name="Rectangle à coins arrondis 126"/>
                                  <p:cNvSpPr/>
                                  <p:nvPr/>
                                </p:nvSpPr>
                                <p:spPr>
                                  <a:xfrm>
                                    <a:off x="12457120" y="2347217"/>
                                    <a:ext cx="1728000" cy="760244"/>
                                  </a:xfrm>
                                  <a:prstGeom prst="roundRect">
                                    <a:avLst>
                                      <a:gd name="adj" fmla="val 14462"/>
                                    </a:avLst>
                                  </a:prstGeom>
                                  <a:solidFill>
                                    <a:srgbClr val="99CCFF">
                                      <a:alpha val="52000"/>
                                    </a:srgbClr>
                                  </a:solidFill>
                                  <a:ln>
                                    <a:noFill/>
                                  </a:ln>
                                  <a:scene3d>
                                    <a:camera prst="orthographicFront"/>
                                    <a:lightRig rig="threePt" dir="t"/>
                                  </a:scene3d>
                                  <a:sp3d>
                                    <a:bevelT w="165100" prst="coolSlant"/>
                                  </a:sp3d>
                                </p:spPr>
                                <p:style>
                                  <a:lnRef idx="2">
                                    <a:schemeClr val="accent1">
                                      <a:shade val="50000"/>
                                    </a:schemeClr>
                                  </a:lnRef>
                                  <a:fillRef idx="1">
                                    <a:schemeClr val="accent1"/>
                                  </a:fillRef>
                                  <a:effectRef idx="0">
                                    <a:schemeClr val="accent1"/>
                                  </a:effectRef>
                                  <a:fontRef idx="minor">
                                    <a:schemeClr val="lt1"/>
                                  </a:fontRef>
                                </p:style>
                                <p:txBody>
                                  <a:bodyPr rtlCol="0" anchor="ctr"/>
                                  <a:lstStyle/>
                                  <a:p>
                                    <a:pPr algn="ctr"/>
                                    <a:r>
                                      <a:rPr lang="fr-FR" sz="1400" b="1" dirty="0">
                                        <a:solidFill>
                                          <a:schemeClr val="tx1">
                                            <a:lumMod val="65000"/>
                                            <a:lumOff val="35000"/>
                                          </a:schemeClr>
                                        </a:solidFill>
                                        <a:latin typeface="Myriad Pro" pitchFamily="34" charset="0"/>
                                        <a:cs typeface="Times" charset="0"/>
                                      </a:rPr>
                                      <a:t>DFGM2,</a:t>
                                    </a:r>
                                  </a:p>
                                  <a:p>
                                    <a:pPr algn="ctr"/>
                                    <a:r>
                                      <a:rPr lang="fr-FR" sz="1400" b="1" dirty="0">
                                        <a:solidFill>
                                          <a:schemeClr val="tx1">
                                            <a:lumMod val="65000"/>
                                            <a:lumOff val="35000"/>
                                          </a:schemeClr>
                                        </a:solidFill>
                                        <a:latin typeface="Myriad Pro" pitchFamily="34" charset="0"/>
                                        <a:cs typeface="Times" charset="0"/>
                                      </a:rPr>
                                      <a:t>Métiers de la rééducation</a:t>
                                    </a:r>
                                  </a:p>
                                </p:txBody>
                              </p:sp>
                              <p:sp>
                                <p:nvSpPr>
                                  <p:cNvPr id="128" name="AutoShape 118"/>
                                  <p:cNvSpPr>
                                    <a:spLocks noChangeArrowheads="1"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12176123" y="2547964"/>
                                    <a:ext cx="282030" cy="400050"/>
                                  </a:xfrm>
                                  <a:prstGeom prst="rightArrow">
                                    <a:avLst>
                                      <a:gd name="adj1" fmla="val 52619"/>
                                      <a:gd name="adj2" fmla="val 100000"/>
                                    </a:avLst>
                                  </a:prstGeom>
                                  <a:solidFill>
                                    <a:srgbClr val="FF66CC"/>
                                  </a:solidFill>
                                  <a:ln w="9525">
                                    <a:noFill/>
                                    <a:miter lim="800000"/>
                                    <a:headEnd/>
                                    <a:tailEnd/>
                                  </a:ln>
                                </p:spPr>
                                <p:txBody>
                                  <a:bodyPr wrap="none" anchor="ctr"/>
                                  <a:lstStyle/>
                                  <a:p>
                                    <a:endParaRPr lang="fr-FR" b="1">
                                      <a:latin typeface="Myriad Pro" pitchFamily="34" charset="0"/>
                                    </a:endParaRPr>
                                  </a:p>
                                </p:txBody>
                              </p:sp>
                              <p:cxnSp>
                                <p:nvCxnSpPr>
                                  <p:cNvPr id="19" name="Connecteur en angle 18"/>
                                  <p:cNvCxnSpPr>
                                    <a:cxnSpLocks/>
                                    <a:stCxn id="136" idx="3"/>
                                    <a:endCxn id="128" idx="1"/>
                                  </p:cNvCxnSpPr>
                                  <p:nvPr/>
                                </p:nvCxnSpPr>
                                <p:spPr>
                                  <a:xfrm>
                                    <a:off x="12050355" y="1934400"/>
                                    <a:ext cx="125768" cy="813589"/>
                                  </a:xfrm>
                                  <a:prstGeom prst="bentConnector3">
                                    <a:avLst>
                                      <a:gd name="adj1" fmla="val 50000"/>
                                    </a:avLst>
                                  </a:prstGeom>
                                  <a:ln w="38100">
                                    <a:solidFill>
                                      <a:srgbClr val="FF66CC"/>
                                    </a:solidFill>
                                  </a:ln>
                                </p:spPr>
                                <p:style>
                                  <a:lnRef idx="1">
                                    <a:schemeClr val="accent1"/>
                                  </a:lnRef>
                                  <a:fillRef idx="0">
                                    <a:schemeClr val="accent1"/>
                                  </a:fillRef>
                                  <a:effectRef idx="0">
                                    <a:schemeClr val="accent1"/>
                                  </a:effectRef>
                                  <a:fontRef idx="minor">
                                    <a:schemeClr val="tx1"/>
                                  </a:fontRef>
                                </p:style>
                              </p:cxnSp>
                              <p:cxnSp>
                                <p:nvCxnSpPr>
                                  <p:cNvPr id="22" name="Connecteur en angle 21"/>
                                  <p:cNvCxnSpPr>
                                    <a:cxnSpLocks/>
                                    <a:stCxn id="149" idx="3"/>
                                    <a:endCxn id="128" idx="1"/>
                                  </p:cNvCxnSpPr>
                                  <p:nvPr/>
                                </p:nvCxnSpPr>
                                <p:spPr>
                                  <a:xfrm flipV="1">
                                    <a:off x="12050355" y="2747989"/>
                                    <a:ext cx="125768" cy="704588"/>
                                  </a:xfrm>
                                  <a:prstGeom prst="bentConnector3">
                                    <a:avLst>
                                      <a:gd name="adj1" fmla="val 50000"/>
                                    </a:avLst>
                                  </a:prstGeom>
                                  <a:ln w="38100">
                                    <a:solidFill>
                                      <a:srgbClr val="FF66CC"/>
                                    </a:solidFill>
                                  </a:ln>
                                </p:spPr>
                                <p:style>
                                  <a:lnRef idx="1">
                                    <a:schemeClr val="accent1"/>
                                  </a:lnRef>
                                  <a:fillRef idx="0">
                                    <a:schemeClr val="accent1"/>
                                  </a:fillRef>
                                  <a:effectRef idx="0">
                                    <a:schemeClr val="accent1"/>
                                  </a:effectRef>
                                  <a:fontRef idx="minor">
                                    <a:schemeClr val="tx1"/>
                                  </a:fontRef>
                                </p:style>
                              </p:cxnSp>
                              <p:pic>
                                <p:nvPicPr>
                                  <p:cNvPr id="10" name="Image 9"/>
                                  <p:cNvPicPr>
                                    <a:picLocks noChangeAspect="1"/>
                                  </p:cNvPicPr>
                                  <p:nvPr/>
                                </p:nvPicPr>
                                <p:blipFill>
                                  <a:blip r:embed="rId3"/>
                                  <a:stretch>
                                    <a:fillRect/>
                                  </a:stretch>
                                </p:blipFill>
                                <p:spPr>
                                  <a:xfrm>
                                    <a:off x="2805922" y="8915179"/>
                                    <a:ext cx="2148536" cy="1064157"/>
                                  </a:xfrm>
                                  <a:prstGeom prst="rect">
                                    <a:avLst/>
                                  </a:prstGeom>
                                </p:spPr>
                              </p:pic>
                              <p:pic>
                                <p:nvPicPr>
                                  <p:cNvPr id="141" name="Image 140"/>
                                  <p:cNvPicPr>
                                    <a:picLocks noChangeAspect="1"/>
                                  </p:cNvPicPr>
                                  <p:nvPr/>
                                </p:nvPicPr>
                                <p:blipFill rotWithShape="1">
                                  <a:blip r:embed="rId3"/>
                                  <a:srcRect r="63492" b="24617"/>
                                  <a:stretch/>
                                </p:blipFill>
                                <p:spPr>
                                  <a:xfrm>
                                    <a:off x="4321249" y="7530834"/>
                                    <a:ext cx="462751" cy="473261"/>
                                  </a:xfrm>
                                  <a:prstGeom prst="rect">
                                    <a:avLst/>
                                  </a:prstGeom>
                                </p:spPr>
                              </p:pic>
                              <p:pic>
                                <p:nvPicPr>
                                  <p:cNvPr id="144" name="Image 143"/>
                                  <p:cNvPicPr>
                                    <a:picLocks noChangeAspect="1"/>
                                  </p:cNvPicPr>
                                  <p:nvPr/>
                                </p:nvPicPr>
                                <p:blipFill rotWithShape="1">
                                  <a:blip r:embed="rId3"/>
                                  <a:srcRect r="63492" b="24617"/>
                                  <a:stretch/>
                                </p:blipFill>
                                <p:spPr>
                                  <a:xfrm>
                                    <a:off x="6244287" y="7530834"/>
                                    <a:ext cx="462751" cy="473261"/>
                                  </a:xfrm>
                                  <a:prstGeom prst="rect">
                                    <a:avLst/>
                                  </a:prstGeom>
                                </p:spPr>
                              </p:pic>
                              <p:pic>
                                <p:nvPicPr>
                                  <p:cNvPr id="145" name="Image 144"/>
                                  <p:cNvPicPr>
                                    <a:picLocks noChangeAspect="1"/>
                                  </p:cNvPicPr>
                                  <p:nvPr/>
                                </p:nvPicPr>
                                <p:blipFill rotWithShape="1">
                                  <a:blip r:embed="rId3"/>
                                  <a:srcRect r="63492" b="24617"/>
                                  <a:stretch/>
                                </p:blipFill>
                                <p:spPr>
                                  <a:xfrm>
                                    <a:off x="6985545" y="5107744"/>
                                    <a:ext cx="462751" cy="473261"/>
                                  </a:xfrm>
                                  <a:prstGeom prst="rect">
                                    <a:avLst/>
                                  </a:prstGeom>
                                </p:spPr>
                              </p:pic>
                            </p:grpSp>
                            <p:sp>
                              <p:nvSpPr>
                                <p:cNvPr id="129" name="Rectangle à coins arrondis 91">
                                  <a:extLst>
                                    <a:ext uri="{FF2B5EF4-FFF2-40B4-BE49-F238E27FC236}">
                                      <a16:creationId xmlns:a16="http://schemas.microsoft.com/office/drawing/2014/main" id="{AD461128-71D6-4508-965F-855D767B5576}"/>
                                    </a:ext>
                                  </a:extLst>
                                </p:cNvPr>
                                <p:cNvSpPr/>
                                <p:nvPr/>
                              </p:nvSpPr>
                              <p:spPr>
                                <a:xfrm>
                                  <a:off x="6984876" y="2706683"/>
                                  <a:ext cx="1224000" cy="936000"/>
                                </a:xfrm>
                                <a:prstGeom prst="roundRect">
                                  <a:avLst>
                                    <a:gd name="adj" fmla="val 14462"/>
                                  </a:avLst>
                                </a:prstGeom>
                                <a:solidFill>
                                  <a:srgbClr val="99CCFF"/>
                                </a:solidFill>
                                <a:ln>
                                  <a:noFill/>
                                </a:ln>
                                <a:scene3d>
                                  <a:camera prst="orthographicFront"/>
                                  <a:lightRig rig="threePt" dir="t"/>
                                </a:scene3d>
                                <a:sp3d>
                                  <a:bevelT w="165100" prst="coolSlant"/>
                                </a:sp3d>
                              </p:spPr>
                              <p:style>
                                <a:lnRef idx="2">
                                  <a:schemeClr val="accent1">
                                    <a:shade val="50000"/>
                                  </a:schemeClr>
                                </a:lnRef>
                                <a:fillRef idx="1">
                                  <a:schemeClr val="accent1"/>
                                </a:fillRef>
                                <a:effectRef idx="0">
                                  <a:schemeClr val="accent1"/>
                                </a:effectRef>
                                <a:fontRef idx="minor">
                                  <a:schemeClr val="lt1"/>
                                </a:fontRef>
                              </p:style>
                              <p:txBody>
                                <a:bodyPr lIns="36000" rIns="36000" rtlCol="0" anchor="ctr"/>
                                <a:lstStyle/>
                                <a:p>
                                  <a:pPr algn="ctr"/>
                                  <a:r>
                                    <a:rPr lang="fr-FR" sz="1300" b="1" dirty="0">
                                      <a:solidFill>
                                        <a:schemeClr val="tx1"/>
                                      </a:solidFill>
                                      <a:latin typeface="Myriad Pro" pitchFamily="34" charset="0"/>
                                      <a:cs typeface="Times" charset="0"/>
                                    </a:rPr>
                                    <a:t>SVT</a:t>
                                  </a:r>
                                </a:p>
                                <a:p>
                                  <a:pPr algn="ctr"/>
                                  <a:r>
                                    <a:rPr lang="fr-FR" sz="1300" b="1" dirty="0">
                                      <a:solidFill>
                                        <a:schemeClr val="tx1"/>
                                      </a:solidFill>
                                      <a:latin typeface="Myriad Pro" pitchFamily="34" charset="0"/>
                                      <a:cs typeface="Times" charset="0"/>
                                    </a:rPr>
                                    <a:t>Métiers de </a:t>
                                  </a:r>
                                  <a:r>
                                    <a:rPr lang="fr-FR" sz="1150" b="1" dirty="0">
                                      <a:solidFill>
                                        <a:schemeClr val="tx1"/>
                                      </a:solidFill>
                                      <a:latin typeface="Myriad Pro" pitchFamily="34" charset="0"/>
                                      <a:cs typeface="Times" charset="0"/>
                                    </a:rPr>
                                    <a:t>l’Enseignement</a:t>
                                  </a:r>
                                </a:p>
                                <a:p>
                                  <a:pPr algn="ctr"/>
                                  <a:r>
                                    <a:rPr lang="fr-FR" sz="1200" b="1" dirty="0">
                                      <a:solidFill>
                                        <a:schemeClr val="tx1"/>
                                      </a:solidFill>
                                      <a:latin typeface="Myriad Pro" pitchFamily="34" charset="0"/>
                                      <a:cs typeface="Times" charset="0"/>
                                    </a:rPr>
                                    <a:t>SVT-ME</a:t>
                                  </a:r>
                                </a:p>
                              </p:txBody>
                            </p:sp>
                          </p:grpSp>
                          <p:sp>
                            <p:nvSpPr>
                              <p:cNvPr id="135" name="Rectangle à coins arrondis 130">
                                <a:extLst>
                                  <a:ext uri="{FF2B5EF4-FFF2-40B4-BE49-F238E27FC236}">
                                    <a16:creationId xmlns:a16="http://schemas.microsoft.com/office/drawing/2014/main" id="{0EEC6707-9722-4955-A3AF-224BF8FD85E2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2664396" y="808078"/>
                                <a:ext cx="6137218" cy="648000"/>
                              </a:xfrm>
                              <a:prstGeom prst="roundRect">
                                <a:avLst>
                                  <a:gd name="adj" fmla="val 17252"/>
                                </a:avLst>
                              </a:prstGeom>
                              <a:solidFill>
                                <a:srgbClr val="53A5FF"/>
                              </a:solidFill>
                              <a:ln>
                                <a:noFill/>
                              </a:ln>
                              <a:scene3d>
                                <a:camera prst="orthographicFront"/>
                                <a:lightRig rig="threePt" dir="t"/>
                              </a:scene3d>
                              <a:sp3d>
                                <a:bevelT w="152400" h="50800" prst="softRound"/>
                              </a:sp3d>
                            </p:spPr>
                            <p:style>
                              <a:lnRef idx="2">
                                <a:schemeClr val="accent1">
                                  <a:shade val="50000"/>
                                </a:schemeClr>
                              </a:lnRef>
                              <a:fillRef idx="1">
                                <a:schemeClr val="accent1"/>
                              </a:fillRef>
                              <a:effectRef idx="0">
                                <a:schemeClr val="accent1"/>
                              </a:effectRef>
                              <a:fontRef idx="minor">
                                <a:schemeClr val="lt1"/>
                              </a:fontRef>
                            </p:style>
                            <p:txBody>
                              <a:bodyPr tIns="18000" rtlCol="0" anchor="t" anchorCtr="0"/>
                              <a:lstStyle/>
                              <a:p>
                                <a:pPr algn="ctr"/>
                                <a:r>
                                  <a:rPr lang="fr-FR" sz="2000" b="1" i="1" dirty="0">
                                    <a:solidFill>
                                      <a:schemeClr val="tx1"/>
                                    </a:solidFill>
                                    <a:latin typeface="Myriad Pro" pitchFamily="34" charset="0"/>
                                  </a:rPr>
                                  <a:t>Sciences de la Vie, Terre, Environnement </a:t>
                                </a:r>
                              </a:p>
                              <a:p>
                                <a:pPr algn="ctr"/>
                                <a:r>
                                  <a:rPr lang="fr-FR" sz="1600" dirty="0">
                                    <a:solidFill>
                                      <a:schemeClr val="tx1"/>
                                    </a:solidFill>
                                    <a:latin typeface="Myriad Pro" pitchFamily="34" charset="0"/>
                                  </a:rPr>
                                  <a:t>Semestre 1 : Tronc commun</a:t>
                                </a:r>
                              </a:p>
                            </p:txBody>
                          </p:sp>
                        </p:grpSp>
                        <p:sp>
                          <p:nvSpPr>
                            <p:cNvPr id="136" name="Rectangle à coins arrondis 76">
                              <a:extLst>
                                <a:ext uri="{FF2B5EF4-FFF2-40B4-BE49-F238E27FC236}">
                                  <a16:creationId xmlns:a16="http://schemas.microsoft.com/office/drawing/2014/main" id="{0BACE049-7971-4EC0-AE6F-B5A9A7C16E5C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11296541" y="808078"/>
                              <a:ext cx="825153" cy="1388548"/>
                            </a:xfrm>
                            <a:prstGeom prst="roundRect">
                              <a:avLst>
                                <a:gd name="adj" fmla="val 17252"/>
                              </a:avLst>
                            </a:prstGeom>
                            <a:solidFill>
                              <a:srgbClr val="53A5FF"/>
                            </a:solidFill>
                            <a:ln>
                              <a:noFill/>
                            </a:ln>
                            <a:scene3d>
                              <a:camera prst="orthographicFront"/>
                              <a:lightRig rig="threePt" dir="t"/>
                            </a:scene3d>
                            <a:sp3d>
                              <a:bevelT w="152400" h="50800" prst="softRound"/>
                            </a:sp3d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lIns="36000" tIns="18000" rIns="36000" rtlCol="0" anchor="ctr" anchorCtr="0"/>
                            <a:lstStyle/>
                            <a:p>
                              <a:pPr algn="ctr"/>
                              <a:r>
                                <a:rPr lang="fr-FR" sz="1400" b="1" i="1" dirty="0" err="1">
                                  <a:solidFill>
                                    <a:schemeClr val="tx1"/>
                                  </a:solidFill>
                                  <a:latin typeface="Myriad Pro" pitchFamily="34" charset="0"/>
                                </a:rPr>
                                <a:t>Licenceoption</a:t>
                              </a:r>
                              <a:r>
                                <a:rPr lang="fr-FR" sz="1400" b="1" i="1" dirty="0">
                                  <a:solidFill>
                                    <a:schemeClr val="tx1"/>
                                  </a:solidFill>
                                  <a:latin typeface="Myriad Pro" pitchFamily="34" charset="0"/>
                                </a:rPr>
                                <a:t> Accès Santé LAS</a:t>
                              </a:r>
                            </a:p>
                          </p:txBody>
                        </p:sp>
                        <p:sp>
                          <p:nvSpPr>
                            <p:cNvPr id="138" name="Rectangle à coins arrondis 76">
                              <a:extLst>
                                <a:ext uri="{FF2B5EF4-FFF2-40B4-BE49-F238E27FC236}">
                                  <a16:creationId xmlns:a16="http://schemas.microsoft.com/office/drawing/2014/main" id="{553CB0BE-910B-4CE0-8A5F-3F401169BB9C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9933547" y="808077"/>
                              <a:ext cx="1292027" cy="1388549"/>
                            </a:xfrm>
                            <a:prstGeom prst="roundRect">
                              <a:avLst>
                                <a:gd name="adj" fmla="val 17252"/>
                              </a:avLst>
                            </a:prstGeom>
                            <a:solidFill>
                              <a:srgbClr val="53A5FF"/>
                            </a:solidFill>
                            <a:ln>
                              <a:noFill/>
                            </a:ln>
                            <a:scene3d>
                              <a:camera prst="orthographicFront"/>
                              <a:lightRig rig="threePt" dir="t"/>
                            </a:scene3d>
                            <a:sp3d>
                              <a:bevelT w="152400" h="50800" prst="softRound"/>
                            </a:sp3d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lIns="36000" tIns="18000" rIns="36000" rtlCol="0" anchor="ctr" anchorCtr="0"/>
                            <a:lstStyle/>
                            <a:p>
                              <a:pPr algn="ctr"/>
                              <a:r>
                                <a:rPr lang="fr-FR" sz="1400" b="1" i="1" dirty="0">
                                  <a:solidFill>
                                    <a:schemeClr val="tx1"/>
                                  </a:solidFill>
                                  <a:latin typeface="Myriad Pro" pitchFamily="34" charset="0"/>
                                </a:rPr>
                                <a:t>Licence option Préparation Concours Licence Agro-Véto </a:t>
                              </a:r>
                            </a:p>
                          </p:txBody>
                        </p:sp>
                        <p:sp>
                          <p:nvSpPr>
                            <p:cNvPr id="139" name="Rectangle à coins arrondis 76">
                              <a:extLst>
                                <a:ext uri="{FF2B5EF4-FFF2-40B4-BE49-F238E27FC236}">
                                  <a16:creationId xmlns:a16="http://schemas.microsoft.com/office/drawing/2014/main" id="{17607386-8214-4CBD-B664-0A0FB5CBF7AE}"/>
                                </a:ext>
                              </a:extLst>
                            </p:cNvPr>
                            <p:cNvSpPr/>
                            <p:nvPr/>
                          </p:nvSpPr>
                          <p:spPr>
                            <a:xfrm>
                              <a:off x="8872581" y="808078"/>
                              <a:ext cx="992615" cy="1388550"/>
                            </a:xfrm>
                            <a:prstGeom prst="roundRect">
                              <a:avLst>
                                <a:gd name="adj" fmla="val 17252"/>
                              </a:avLst>
                            </a:prstGeom>
                            <a:solidFill>
                              <a:srgbClr val="53A5FF"/>
                            </a:solidFill>
                            <a:ln>
                              <a:noFill/>
                            </a:ln>
                            <a:scene3d>
                              <a:camera prst="orthographicFront"/>
                              <a:lightRig rig="threePt" dir="t"/>
                            </a:scene3d>
                            <a:sp3d>
                              <a:bevelT w="152400" h="50800" prst="softRound"/>
                            </a:sp3d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lIns="36000" tIns="18000" rIns="36000" rtlCol="0" anchor="ctr" anchorCtr="0"/>
                            <a:lstStyle/>
                            <a:p>
                              <a:pPr algn="ctr"/>
                              <a:r>
                                <a:rPr lang="fr-FR" sz="1400" b="1" i="1" dirty="0">
                                  <a:solidFill>
                                    <a:schemeClr val="tx1"/>
                                  </a:solidFill>
                                  <a:latin typeface="Myriad Pro" pitchFamily="34" charset="0"/>
                                </a:rPr>
                                <a:t>Dispositif AGIL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147" name="Rectangle à coins arrondis 76">
                            <a:extLst>
                              <a:ext uri="{FF2B5EF4-FFF2-40B4-BE49-F238E27FC236}">
                                <a16:creationId xmlns:a16="http://schemas.microsoft.com/office/drawing/2014/main" id="{224CC25E-CC8E-498F-B434-E13918B7F507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10927950" y="2340645"/>
                            <a:ext cx="688630" cy="1359768"/>
                          </a:xfrm>
                          <a:prstGeom prst="roundRect">
                            <a:avLst>
                              <a:gd name="adj" fmla="val 17252"/>
                            </a:avLst>
                          </a:prstGeom>
                          <a:solidFill>
                            <a:srgbClr val="53A5FF"/>
                          </a:solidFill>
                          <a:ln>
                            <a:noFill/>
                          </a:ln>
                          <a:scene3d>
                            <a:camera prst="orthographicFront"/>
                            <a:lightRig rig="threePt" dir="t"/>
                          </a:scene3d>
                          <a:sp3d>
                            <a:bevelT w="152400" h="50800" prst="softRound"/>
                          </a:sp3d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lIns="0" tIns="18000" rIns="0" rtlCol="0" anchor="ctr" anchorCtr="0"/>
                          <a:lstStyle/>
                          <a:p>
                            <a:pPr algn="ctr"/>
                            <a:r>
                              <a:rPr lang="fr-FR" sz="1400" b="1" i="1" dirty="0">
                                <a:solidFill>
                                  <a:schemeClr val="tx1"/>
                                </a:solidFill>
                                <a:latin typeface="Myriad Pro" pitchFamily="34" charset="0"/>
                              </a:rPr>
                              <a:t>Prépa. Agro-Véto</a:t>
                            </a:r>
                          </a:p>
                        </p:txBody>
                      </p:sp>
                      <p:sp>
                        <p:nvSpPr>
                          <p:cNvPr id="149" name="Rectangle à coins arrondis 76">
                            <a:extLst>
                              <a:ext uri="{FF2B5EF4-FFF2-40B4-BE49-F238E27FC236}">
                                <a16:creationId xmlns:a16="http://schemas.microsoft.com/office/drawing/2014/main" id="{A9FC8186-D153-45C4-9E77-C75E7E30AE37}"/>
                              </a:ext>
                            </a:extLst>
                          </p:cNvPr>
                          <p:cNvSpPr/>
                          <p:nvPr/>
                        </p:nvSpPr>
                        <p:spPr>
                          <a:xfrm>
                            <a:off x="11665396" y="2340645"/>
                            <a:ext cx="456298" cy="1359768"/>
                          </a:xfrm>
                          <a:prstGeom prst="roundRect">
                            <a:avLst>
                              <a:gd name="adj" fmla="val 17252"/>
                            </a:avLst>
                          </a:prstGeom>
                          <a:solidFill>
                            <a:srgbClr val="53A5FF"/>
                          </a:solidFill>
                          <a:ln>
                            <a:noFill/>
                          </a:ln>
                          <a:scene3d>
                            <a:camera prst="orthographicFront"/>
                            <a:lightRig rig="threePt" dir="t"/>
                          </a:scene3d>
                          <a:sp3d>
                            <a:bevelT w="152400" h="50800" prst="softRound"/>
                          </a:sp3d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lIns="0" tIns="18000" rIns="0" rtlCol="0" anchor="ctr" anchorCtr="0"/>
                          <a:lstStyle/>
                          <a:p>
                            <a:pPr algn="ctr"/>
                            <a:r>
                              <a:rPr lang="fr-FR" sz="1400" b="1" i="1" dirty="0">
                                <a:solidFill>
                                  <a:schemeClr val="tx1"/>
                                </a:solidFill>
                                <a:latin typeface="Myriad Pro" pitchFamily="34" charset="0"/>
                              </a:rPr>
                              <a:t>LAS</a:t>
                            </a:r>
                          </a:p>
                        </p:txBody>
                      </p:sp>
                    </p:grpSp>
                    <p:sp>
                      <p:nvSpPr>
                        <p:cNvPr id="150" name="Rectangle à coins arrondis 92">
                          <a:extLst>
                            <a:ext uri="{FF2B5EF4-FFF2-40B4-BE49-F238E27FC236}">
                              <a16:creationId xmlns:a16="http://schemas.microsoft.com/office/drawing/2014/main" id="{2FBF57FE-61B9-471C-9F9E-4BE48C499828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9512325" y="2916709"/>
                          <a:ext cx="1332000" cy="540000"/>
                        </a:xfrm>
                        <a:prstGeom prst="roundRect">
                          <a:avLst>
                            <a:gd name="adj" fmla="val 14462"/>
                          </a:avLst>
                        </a:prstGeom>
                        <a:solidFill>
                          <a:srgbClr val="99CCFF"/>
                        </a:solidFill>
                        <a:ln>
                          <a:noFill/>
                        </a:ln>
                        <a:scene3d>
                          <a:camera prst="orthographicFront"/>
                          <a:lightRig rig="threePt" dir="t"/>
                        </a:scene3d>
                        <a:sp3d>
                          <a:bevelT w="165100" prst="coolSlant"/>
                        </a:sp3d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lIns="0" rIns="0" rtlCol="0" anchor="ctr"/>
                        <a:lstStyle/>
                        <a:p>
                          <a:pPr algn="ctr"/>
                          <a:r>
                            <a:rPr lang="fr-FR" sz="1300" b="1" dirty="0">
                              <a:solidFill>
                                <a:schemeClr val="tx1"/>
                              </a:solidFill>
                              <a:latin typeface="Myriad Pro" pitchFamily="34" charset="0"/>
                              <a:cs typeface="Times" charset="0"/>
                            </a:rPr>
                            <a:t>Environnement</a:t>
                          </a:r>
                        </a:p>
                      </p:txBody>
                    </p:sp>
                  </p:grpSp>
                </p:grpSp>
                <p:sp>
                  <p:nvSpPr>
                    <p:cNvPr id="162" name="Rectangle à coins arrondis 76">
                      <a:extLst>
                        <a:ext uri="{FF2B5EF4-FFF2-40B4-BE49-F238E27FC236}">
                          <a16:creationId xmlns:a16="http://schemas.microsoft.com/office/drawing/2014/main" id="{1E1463EB-25FA-4AEA-91A6-807039BDD1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927045" y="3859410"/>
                      <a:ext cx="2668233" cy="1152000"/>
                    </a:xfrm>
                    <a:prstGeom prst="roundRect">
                      <a:avLst>
                        <a:gd name="adj" fmla="val 17252"/>
                      </a:avLst>
                    </a:prstGeom>
                    <a:solidFill>
                      <a:srgbClr val="53A5FF"/>
                    </a:solidFill>
                    <a:ln>
                      <a:noFill/>
                    </a:ln>
                    <a:scene3d>
                      <a:camera prst="orthographicFront"/>
                      <a:lightRig rig="threePt" dir="t"/>
                    </a:scene3d>
                    <a:sp3d>
                      <a:bevelT w="152400" h="50800" prst="softRound"/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lIns="36000" tIns="18000" rIns="36000" rtlCol="0" anchor="t" anchorCtr="0"/>
                    <a:lstStyle/>
                    <a:p>
                      <a:pPr algn="ctr"/>
                      <a:r>
                        <a:rPr lang="fr-FR" sz="1400" b="1" i="1" dirty="0">
                          <a:solidFill>
                            <a:schemeClr val="tx1"/>
                          </a:solidFill>
                          <a:latin typeface="Myriad Pro" pitchFamily="34" charset="0"/>
                        </a:rPr>
                        <a:t>Sciences de la Terre</a:t>
                      </a:r>
                    </a:p>
                    <a:p>
                      <a:pPr algn="ctr"/>
                      <a:r>
                        <a:rPr lang="fr-FR" sz="1200" b="1" i="1" dirty="0">
                          <a:solidFill>
                            <a:schemeClr val="tx1"/>
                          </a:solidFill>
                          <a:latin typeface="Myriad Pro" pitchFamily="34" charset="0"/>
                        </a:rPr>
                        <a:t>2 parcours au choix</a:t>
                      </a:r>
                    </a:p>
                  </p:txBody>
                </p:sp>
                <p:sp>
                  <p:nvSpPr>
                    <p:cNvPr id="166" name="Rectangle à coins arrondis 76">
                      <a:extLst>
                        <a:ext uri="{FF2B5EF4-FFF2-40B4-BE49-F238E27FC236}">
                          <a16:creationId xmlns:a16="http://schemas.microsoft.com/office/drawing/2014/main" id="{6DBFF7AC-2678-446A-9E13-F8788C8AA70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1665396" y="3859410"/>
                      <a:ext cx="456298" cy="1152000"/>
                    </a:xfrm>
                    <a:prstGeom prst="roundRect">
                      <a:avLst>
                        <a:gd name="adj" fmla="val 17252"/>
                      </a:avLst>
                    </a:prstGeom>
                    <a:solidFill>
                      <a:srgbClr val="53A5FF"/>
                    </a:solidFill>
                    <a:ln>
                      <a:noFill/>
                    </a:ln>
                    <a:scene3d>
                      <a:camera prst="orthographicFront"/>
                      <a:lightRig rig="threePt" dir="t"/>
                    </a:scene3d>
                    <a:sp3d>
                      <a:bevelT w="152400" h="50800" prst="softRound"/>
                    </a:sp3d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lIns="0" tIns="18000" rIns="0" rtlCol="0" anchor="ctr" anchorCtr="0"/>
                    <a:lstStyle/>
                    <a:p>
                      <a:pPr algn="ctr"/>
                      <a:r>
                        <a:rPr lang="fr-FR" sz="1400" b="1" i="1" dirty="0">
                          <a:solidFill>
                            <a:schemeClr val="tx1"/>
                          </a:solidFill>
                          <a:latin typeface="Myriad Pro" pitchFamily="34" charset="0"/>
                        </a:rPr>
                        <a:t>LAS</a:t>
                      </a:r>
                    </a:p>
                  </p:txBody>
                </p:sp>
              </p:grpSp>
            </p:grpSp>
            <p:pic>
              <p:nvPicPr>
                <p:cNvPr id="25" name="Image 24">
                  <a:extLst>
                    <a:ext uri="{FF2B5EF4-FFF2-40B4-BE49-F238E27FC236}">
                      <a16:creationId xmlns:a16="http://schemas.microsoft.com/office/drawing/2014/main" id="{3C9C3C75-E3D2-4080-A9CD-472DAD3F564E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3830826" y="4079206"/>
                  <a:ext cx="639457" cy="720000"/>
                </a:xfrm>
                <a:prstGeom prst="rect">
                  <a:avLst/>
                </a:prstGeom>
              </p:spPr>
            </p:pic>
          </p:grpSp>
          <p:pic>
            <p:nvPicPr>
              <p:cNvPr id="169" name="Image 168">
                <a:extLst>
                  <a:ext uri="{FF2B5EF4-FFF2-40B4-BE49-F238E27FC236}">
                    <a16:creationId xmlns:a16="http://schemas.microsoft.com/office/drawing/2014/main" id="{F2EECB58-793C-4A3F-A887-451DDE0D4B24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/>
              <a:srcRect r="63492" b="24617"/>
              <a:stretch/>
            </p:blipFill>
            <p:spPr>
              <a:xfrm>
                <a:off x="10153228" y="7308967"/>
                <a:ext cx="462751" cy="473261"/>
              </a:xfrm>
              <a:prstGeom prst="rect">
                <a:avLst/>
              </a:prstGeom>
            </p:spPr>
          </p:pic>
        </p:grpSp>
        <p:sp>
          <p:nvSpPr>
            <p:cNvPr id="152" name="Rectangle à coins arrondis 88">
              <a:extLst>
                <a:ext uri="{FF2B5EF4-FFF2-40B4-BE49-F238E27FC236}">
                  <a16:creationId xmlns:a16="http://schemas.microsoft.com/office/drawing/2014/main" id="{89312274-ED6A-4D6D-BBDF-13DF98A57C68}"/>
                </a:ext>
              </a:extLst>
            </p:cNvPr>
            <p:cNvSpPr/>
            <p:nvPr/>
          </p:nvSpPr>
          <p:spPr>
            <a:xfrm>
              <a:off x="2770919" y="4557339"/>
              <a:ext cx="757485" cy="470063"/>
            </a:xfrm>
            <a:prstGeom prst="roundRect">
              <a:avLst>
                <a:gd name="adj" fmla="val 14462"/>
              </a:avLst>
            </a:prstGeom>
            <a:solidFill>
              <a:srgbClr val="99CCFF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fr-FR" sz="1400" b="1" dirty="0">
                  <a:solidFill>
                    <a:schemeClr val="tx1"/>
                  </a:solidFill>
                  <a:latin typeface="Myriad Pro" pitchFamily="34" charset="0"/>
                  <a:cs typeface="Times" charset="0"/>
                </a:rPr>
                <a:t>BBM</a:t>
              </a:r>
            </a:p>
          </p:txBody>
        </p:sp>
        <p:sp>
          <p:nvSpPr>
            <p:cNvPr id="158" name="Rectangle à coins arrondis 89">
              <a:extLst>
                <a:ext uri="{FF2B5EF4-FFF2-40B4-BE49-F238E27FC236}">
                  <a16:creationId xmlns:a16="http://schemas.microsoft.com/office/drawing/2014/main" id="{CBAAB6B8-FFF6-4721-9F36-5A9153DDD5D3}"/>
                </a:ext>
              </a:extLst>
            </p:cNvPr>
            <p:cNvSpPr/>
            <p:nvPr/>
          </p:nvSpPr>
          <p:spPr>
            <a:xfrm>
              <a:off x="4477621" y="4556757"/>
              <a:ext cx="757485" cy="470063"/>
            </a:xfrm>
            <a:prstGeom prst="roundRect">
              <a:avLst>
                <a:gd name="adj" fmla="val 14462"/>
              </a:avLst>
            </a:prstGeom>
            <a:solidFill>
              <a:srgbClr val="99CCFF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>
              <a:noAutofit/>
            </a:bodyPr>
            <a:lstStyle/>
            <a:p>
              <a:pPr algn="ctr"/>
              <a:r>
                <a:rPr lang="fr-FR" sz="1400" b="1" dirty="0">
                  <a:solidFill>
                    <a:schemeClr val="tx1"/>
                  </a:solidFill>
                  <a:latin typeface="Myriad Pro" pitchFamily="34" charset="0"/>
                  <a:cs typeface="Times" charset="0"/>
                </a:rPr>
                <a:t>BCP</a:t>
              </a:r>
            </a:p>
          </p:txBody>
        </p:sp>
        <p:sp>
          <p:nvSpPr>
            <p:cNvPr id="160" name="Rectangle à coins arrondis 90">
              <a:extLst>
                <a:ext uri="{FF2B5EF4-FFF2-40B4-BE49-F238E27FC236}">
                  <a16:creationId xmlns:a16="http://schemas.microsoft.com/office/drawing/2014/main" id="{66C02582-7663-40F1-AE3F-47145CEB49C0}"/>
                </a:ext>
              </a:extLst>
            </p:cNvPr>
            <p:cNvSpPr/>
            <p:nvPr/>
          </p:nvSpPr>
          <p:spPr>
            <a:xfrm>
              <a:off x="3624270" y="4556757"/>
              <a:ext cx="757485" cy="470063"/>
            </a:xfrm>
            <a:prstGeom prst="roundRect">
              <a:avLst>
                <a:gd name="adj" fmla="val 14462"/>
              </a:avLst>
            </a:prstGeom>
            <a:solidFill>
              <a:srgbClr val="99CCFF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fr-FR" sz="1400" b="1" dirty="0">
                  <a:solidFill>
                    <a:schemeClr val="tx1"/>
                  </a:solidFill>
                  <a:latin typeface="Myriad Pro" pitchFamily="34" charset="0"/>
                  <a:cs typeface="Times" charset="0"/>
                </a:rPr>
                <a:t>BEE</a:t>
              </a:r>
            </a:p>
          </p:txBody>
        </p:sp>
        <p:sp>
          <p:nvSpPr>
            <p:cNvPr id="161" name="Rectangle à coins arrondis 91">
              <a:extLst>
                <a:ext uri="{FF2B5EF4-FFF2-40B4-BE49-F238E27FC236}">
                  <a16:creationId xmlns:a16="http://schemas.microsoft.com/office/drawing/2014/main" id="{669E60A3-0B9C-4491-81B3-6CB49CB169DA}"/>
                </a:ext>
              </a:extLst>
            </p:cNvPr>
            <p:cNvSpPr/>
            <p:nvPr/>
          </p:nvSpPr>
          <p:spPr>
            <a:xfrm>
              <a:off x="5330972" y="4557339"/>
              <a:ext cx="757485" cy="470063"/>
            </a:xfrm>
            <a:prstGeom prst="roundRect">
              <a:avLst>
                <a:gd name="adj" fmla="val 14462"/>
              </a:avLst>
            </a:prstGeom>
            <a:solidFill>
              <a:srgbClr val="99CCFF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fr-FR" sz="1400" b="1" dirty="0" err="1">
                  <a:solidFill>
                    <a:schemeClr val="tx1"/>
                  </a:solidFill>
                  <a:latin typeface="Myriad Pro" pitchFamily="34" charset="0"/>
                  <a:cs typeface="Times" charset="0"/>
                </a:rPr>
                <a:t>SVg</a:t>
              </a:r>
              <a:endParaRPr lang="fr-FR" sz="1400" b="1" dirty="0">
                <a:solidFill>
                  <a:schemeClr val="tx1"/>
                </a:solidFill>
                <a:latin typeface="Myriad Pro" pitchFamily="34" charset="0"/>
                <a:cs typeface="Times" charset="0"/>
              </a:endParaRPr>
            </a:p>
          </p:txBody>
        </p:sp>
        <p:sp>
          <p:nvSpPr>
            <p:cNvPr id="164" name="Rectangle à coins arrondis 91">
              <a:extLst>
                <a:ext uri="{FF2B5EF4-FFF2-40B4-BE49-F238E27FC236}">
                  <a16:creationId xmlns:a16="http://schemas.microsoft.com/office/drawing/2014/main" id="{28D6F09B-E263-4528-8A87-66A33DF544B8}"/>
                </a:ext>
              </a:extLst>
            </p:cNvPr>
            <p:cNvSpPr/>
            <p:nvPr/>
          </p:nvSpPr>
          <p:spPr>
            <a:xfrm>
              <a:off x="6190598" y="4556649"/>
              <a:ext cx="895210" cy="470063"/>
            </a:xfrm>
            <a:prstGeom prst="roundRect">
              <a:avLst>
                <a:gd name="adj" fmla="val 14462"/>
              </a:avLst>
            </a:prstGeom>
            <a:solidFill>
              <a:srgbClr val="99CCFF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fr-FR" sz="1400" b="1" dirty="0">
                  <a:solidFill>
                    <a:schemeClr val="tx1"/>
                  </a:solidFill>
                  <a:latin typeface="Myriad Pro" pitchFamily="34" charset="0"/>
                  <a:cs typeface="Times" charset="0"/>
                </a:rPr>
                <a:t>SVT-ME</a:t>
              </a:r>
            </a:p>
          </p:txBody>
        </p:sp>
        <p:sp>
          <p:nvSpPr>
            <p:cNvPr id="167" name="Rectangle à coins arrondis 92">
              <a:extLst>
                <a:ext uri="{FF2B5EF4-FFF2-40B4-BE49-F238E27FC236}">
                  <a16:creationId xmlns:a16="http://schemas.microsoft.com/office/drawing/2014/main" id="{D00B4E3F-D53D-49E5-85B9-977C6AEDD981}"/>
                </a:ext>
              </a:extLst>
            </p:cNvPr>
            <p:cNvSpPr/>
            <p:nvPr/>
          </p:nvSpPr>
          <p:spPr>
            <a:xfrm>
              <a:off x="10148393" y="4596208"/>
              <a:ext cx="1398652" cy="504000"/>
            </a:xfrm>
            <a:prstGeom prst="roundRect">
              <a:avLst>
                <a:gd name="adj" fmla="val 14462"/>
              </a:avLst>
            </a:prstGeom>
            <a:solidFill>
              <a:srgbClr val="99CCFF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fr-FR" sz="1300" b="1" dirty="0">
                  <a:solidFill>
                    <a:schemeClr val="tx1"/>
                  </a:solidFill>
                  <a:latin typeface="Myriad Pro" pitchFamily="34" charset="0"/>
                  <a:cs typeface="Times" charset="0"/>
                </a:rPr>
                <a:t>Environnement</a:t>
              </a:r>
            </a:p>
          </p:txBody>
        </p:sp>
        <p:sp>
          <p:nvSpPr>
            <p:cNvPr id="163" name="Rectangle à coins arrondis 92">
              <a:extLst>
                <a:ext uri="{FF2B5EF4-FFF2-40B4-BE49-F238E27FC236}">
                  <a16:creationId xmlns:a16="http://schemas.microsoft.com/office/drawing/2014/main" id="{E459023A-4268-43EC-8F64-F7E48C7E24B5}"/>
                </a:ext>
              </a:extLst>
            </p:cNvPr>
            <p:cNvSpPr/>
            <p:nvPr/>
          </p:nvSpPr>
          <p:spPr>
            <a:xfrm>
              <a:off x="8982048" y="4596208"/>
              <a:ext cx="1134724" cy="504000"/>
            </a:xfrm>
            <a:prstGeom prst="roundRect">
              <a:avLst>
                <a:gd name="adj" fmla="val 14462"/>
              </a:avLst>
            </a:prstGeom>
            <a:solidFill>
              <a:srgbClr val="99CCFF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fr-FR" sz="1300" b="1" dirty="0">
                  <a:solidFill>
                    <a:schemeClr val="tx1"/>
                  </a:solidFill>
                  <a:latin typeface="Myriad Pro" pitchFamily="34" charset="0"/>
                  <a:cs typeface="Times" charset="0"/>
                </a:rPr>
                <a:t>Géosciences</a:t>
              </a:r>
            </a:p>
          </p:txBody>
        </p:sp>
        <p:pic>
          <p:nvPicPr>
            <p:cNvPr id="28" name="Image 27">
              <a:extLst>
                <a:ext uri="{FF2B5EF4-FFF2-40B4-BE49-F238E27FC236}">
                  <a16:creationId xmlns:a16="http://schemas.microsoft.com/office/drawing/2014/main" id="{2F0DCF51-F9BA-411E-A555-CD895958ACB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830553" y="6531387"/>
              <a:ext cx="639730" cy="720000"/>
            </a:xfrm>
            <a:prstGeom prst="rect">
              <a:avLst/>
            </a:prstGeom>
          </p:spPr>
        </p:pic>
        <p:pic>
          <p:nvPicPr>
            <p:cNvPr id="30" name="Image 29">
              <a:extLst>
                <a:ext uri="{FF2B5EF4-FFF2-40B4-BE49-F238E27FC236}">
                  <a16:creationId xmlns:a16="http://schemas.microsoft.com/office/drawing/2014/main" id="{00FF541F-4723-4FF5-B7BA-6E4B4E289A4D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828387" y="7731799"/>
              <a:ext cx="641896" cy="720000"/>
            </a:xfrm>
            <a:prstGeom prst="rect">
              <a:avLst/>
            </a:prstGeom>
          </p:spPr>
        </p:pic>
        <p:pic>
          <p:nvPicPr>
            <p:cNvPr id="137" name="Image 136"/>
            <p:cNvPicPr>
              <a:picLocks noChangeAspect="1"/>
            </p:cNvPicPr>
            <p:nvPr/>
          </p:nvPicPr>
          <p:blipFill rotWithShape="1">
            <a:blip r:embed="rId3"/>
            <a:srcRect r="63492" b="24617"/>
            <a:stretch/>
          </p:blipFill>
          <p:spPr>
            <a:xfrm>
              <a:off x="8250317" y="7309197"/>
              <a:ext cx="462751" cy="473261"/>
            </a:xfrm>
            <a:prstGeom prst="rect">
              <a:avLst/>
            </a:prstGeom>
          </p:spPr>
        </p:pic>
        <p:pic>
          <p:nvPicPr>
            <p:cNvPr id="153" name="Image 152"/>
            <p:cNvPicPr>
              <a:picLocks noChangeAspect="1"/>
            </p:cNvPicPr>
            <p:nvPr/>
          </p:nvPicPr>
          <p:blipFill rotWithShape="1">
            <a:blip r:embed="rId3"/>
            <a:srcRect r="63492" b="24617"/>
            <a:stretch/>
          </p:blipFill>
          <p:spPr>
            <a:xfrm>
              <a:off x="8250317" y="6085061"/>
              <a:ext cx="462751" cy="47326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81875924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9933</TotalTime>
  <Words>846</Words>
  <Application>Microsoft Office PowerPoint</Application>
  <PresentationFormat>Personnalisé</PresentationFormat>
  <Paragraphs>279</Paragraphs>
  <Slides>3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Arial</vt:lpstr>
      <vt:lpstr>Calibri</vt:lpstr>
      <vt:lpstr>Myriad Pro</vt:lpstr>
      <vt:lpstr>Thème Office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STEREOWIN</dc:creator>
  <cp:lastModifiedBy>Doriane Trompier</cp:lastModifiedBy>
  <cp:revision>280</cp:revision>
  <cp:lastPrinted>2025-01-22T16:19:23Z</cp:lastPrinted>
  <dcterms:created xsi:type="dcterms:W3CDTF">2009-07-22T09:27:31Z</dcterms:created>
  <dcterms:modified xsi:type="dcterms:W3CDTF">2025-11-13T16:00:40Z</dcterms:modified>
</cp:coreProperties>
</file>